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48" r:id="rId2"/>
    <p:sldMasterId id="2147483774" r:id="rId3"/>
  </p:sldMasterIdLst>
  <p:notesMasterIdLst>
    <p:notesMasterId r:id="rId35"/>
  </p:notesMasterIdLst>
  <p:sldIdLst>
    <p:sldId id="638" r:id="rId4"/>
    <p:sldId id="636" r:id="rId5"/>
    <p:sldId id="526" r:id="rId6"/>
    <p:sldId id="637" r:id="rId7"/>
    <p:sldId id="542" r:id="rId8"/>
    <p:sldId id="546" r:id="rId9"/>
    <p:sldId id="570" r:id="rId10"/>
    <p:sldId id="548" r:id="rId11"/>
    <p:sldId id="626" r:id="rId12"/>
    <p:sldId id="643" r:id="rId13"/>
    <p:sldId id="639" r:id="rId14"/>
    <p:sldId id="641" r:id="rId15"/>
    <p:sldId id="642" r:id="rId16"/>
    <p:sldId id="640" r:id="rId17"/>
    <p:sldId id="627" r:id="rId18"/>
    <p:sldId id="644" r:id="rId19"/>
    <p:sldId id="566" r:id="rId20"/>
    <p:sldId id="590" r:id="rId21"/>
    <p:sldId id="613" r:id="rId22"/>
    <p:sldId id="614" r:id="rId23"/>
    <p:sldId id="591" r:id="rId24"/>
    <p:sldId id="592" r:id="rId25"/>
    <p:sldId id="616" r:id="rId26"/>
    <p:sldId id="593" r:id="rId27"/>
    <p:sldId id="617" r:id="rId28"/>
    <p:sldId id="647" r:id="rId29"/>
    <p:sldId id="598" r:id="rId30"/>
    <p:sldId id="645" r:id="rId31"/>
    <p:sldId id="635" r:id="rId32"/>
    <p:sldId id="646" r:id="rId33"/>
    <p:sldId id="54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rulich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66"/>
    <a:srgbClr val="0C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>
        <p:scale>
          <a:sx n="75" d="100"/>
          <a:sy n="75" d="100"/>
        </p:scale>
        <p:origin x="-170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2553DF-E962-43A0-A385-EE5A93194062}" type="datetime1">
              <a:rPr lang="en-US"/>
              <a:pPr/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F8066F-06FF-4FE4-BCBE-AE4CA1204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96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smtClean="0"/>
              <a:t>&lt;21 years: 7.2% in 2004 increase to 12.1% in 2007 and decreased to 2.2% in 2011</a:t>
            </a:r>
          </a:p>
          <a:p>
            <a:r>
              <a:rPr lang="en-AU" smtClean="0"/>
              <a:t>21-30 years: 17% in 2004 increase to 18.2% in 2007 and declined to 8.9% in 2011</a:t>
            </a:r>
          </a:p>
          <a:p>
            <a:r>
              <a:rPr lang="en-AU" smtClean="0"/>
              <a:t>&gt;30 years: 14.5% in 2004 decreased to 11.1% in 2007 and declined to 9.4% in 2011</a:t>
            </a:r>
          </a:p>
          <a:p>
            <a:endParaRPr lang="en-A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fld id="{FF6B358C-044F-43D9-AAB9-4C65EF42E80A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/>
              <a:t>9% in 2004 and 8.5% in 2007 and 6.4% in 2011</a:t>
            </a:r>
          </a:p>
          <a:p>
            <a:r>
              <a:rPr lang="en-AU" dirty="0" smtClean="0"/>
              <a:t>Number of MSM seen at SHS have been increasing over the past decade – so the increase in denominator is diluting the proportion.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fld id="{BAA38253-43F6-42B6-81F3-2DB15B48312C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rby_TitlePage_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02980C96-51C4-4E79-9D0C-25B98C527E46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E576BEA2-89B4-455A-ADFF-53DC5B3A8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67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AU">
              <a:solidFill>
                <a:prstClr val="black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C06ED0E4-071F-4A85-A9D2-EDD743E3CF61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63439FC6-027E-489C-AFC5-07B115660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23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98050667-9E9C-404C-8589-369CB530A379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52F767A5-6CB6-4F12-9388-4721ED045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AU">
              <a:solidFill>
                <a:prstClr val="black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D114AAA2-8639-4D10-A89A-347FC7F113B6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B3C9E81B-CC3F-4B80-A3F5-79AA649DB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99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AU">
              <a:solidFill>
                <a:prstClr val="black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CF395A83-F498-400D-BC7D-36B7881FDB16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B92A1486-D4D9-45E2-874F-0A2B5C2A8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91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 userDrawn="1"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AU">
              <a:solidFill>
                <a:prstClr val="black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731838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7A082EFD-54AE-431E-ACDE-75E22D2815FA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DD612AAB-8478-48CC-A511-7EA34432B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84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8168218B-4C3F-4AD5-B8BD-AC83D5A72CDC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EE25E365-3045-4855-B706-1C4546D02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3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29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D5FC0C3D-23AF-40C1-9100-5F3480102629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FF1D3261-247C-43F5-AD54-108760ADC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9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15354EDE-D3D4-4C4D-8E87-F2EC5769FE93}" type="datetime1">
              <a:rPr lang="en-US" altLang="en-US"/>
              <a:pPr>
                <a:defRPr/>
              </a:pPr>
              <a:t>7/21/2018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50000"/>
              </a:spcBef>
              <a:defRPr b="1">
                <a:latin typeface="Optima" pitchFamily="2" charset="0"/>
                <a:ea typeface="ヒラギノ角ゴ Pro W3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96E3648C-B2E5-4B61-B787-D0B2209A9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789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38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KirbyInstitute_Logo_FullCol_PO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867400"/>
            <a:ext cx="2057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3200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None/>
              <a:defRPr sz="2100"/>
            </a:lvl1pPr>
            <a:lvl2pPr algn="l">
              <a:defRPr sz="2100"/>
            </a:lvl2pPr>
            <a:lvl3pPr algn="l">
              <a:defRPr sz="2100"/>
            </a:lvl3pPr>
            <a:lvl4pPr algn="l">
              <a:defRPr sz="2100"/>
            </a:lvl4pPr>
            <a:lvl5pPr algn="l">
              <a:defRPr sz="2100"/>
            </a:lvl5pPr>
          </a:lstStyle>
          <a:p>
            <a:pPr lvl="0"/>
            <a:r>
              <a:rPr lang="en-A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215461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84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762000" y="1600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AU">
              <a:solidFill>
                <a:prstClr val="black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pic>
        <p:nvPicPr>
          <p:cNvPr id="6" name="Picture 2" descr="Kirby_Footer_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1077912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62000" y="1839912"/>
            <a:ext cx="777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0" i="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01912"/>
            <a:ext cx="7772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75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6449"/>
            <a:ext cx="9144000" cy="18026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08" y="4797152"/>
            <a:ext cx="665678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3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358011" y="-59234"/>
            <a:ext cx="4358005" cy="2189357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22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3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3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213995" y="-59233"/>
            <a:ext cx="2160000" cy="1085132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5216" y="0"/>
            <a:ext cx="6638782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Content Placeholder 1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90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762000" y="1600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0" charset="0"/>
              <a:ea typeface="ヒラギノ角ゴ Pro W3" pitchFamily="-110" charset="-128"/>
            </a:endParaRPr>
          </a:p>
        </p:txBody>
      </p:sp>
      <p:pic>
        <p:nvPicPr>
          <p:cNvPr id="6" name="Picture 2" descr="Kirby_Footer_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1077912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62000" y="1839912"/>
            <a:ext cx="777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0" i="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01912"/>
            <a:ext cx="7772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762000" y="1535113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0" charset="0"/>
              <a:ea typeface="ヒラギノ角ゴ Pro W3" pitchFamily="-110" charset="-128"/>
            </a:endParaRPr>
          </a:p>
        </p:txBody>
      </p:sp>
      <p:pic>
        <p:nvPicPr>
          <p:cNvPr id="7" name="Picture 2" descr="Kirby_Footer_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925512"/>
            <a:ext cx="76962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62000" y="1687512"/>
            <a:ext cx="76962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0" i="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449512"/>
            <a:ext cx="38100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2449512"/>
            <a:ext cx="38100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 userDrawn="1"/>
        </p:nvSpPr>
        <p:spPr bwMode="auto">
          <a:xfrm>
            <a:off x="762000" y="1600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0" charset="0"/>
              <a:ea typeface="ヒラギノ角ゴ Pro W3" pitchFamily="-110" charset="-128"/>
            </a:endParaRPr>
          </a:p>
        </p:txBody>
      </p:sp>
      <p:pic>
        <p:nvPicPr>
          <p:cNvPr id="4" name="Picture 2" descr="Kirby_Footer_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762000" y="1600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0" charset="0"/>
              <a:ea typeface="ヒラギノ角ゴ Pro W3" pitchFamily="-110" charset="-128"/>
            </a:endParaRPr>
          </a:p>
        </p:txBody>
      </p:sp>
      <p:pic>
        <p:nvPicPr>
          <p:cNvPr id="5" name="Picture 2" descr="Kirby_Footer_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1752600"/>
            <a:ext cx="76962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762000" y="1600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0" charset="0"/>
              <a:ea typeface="ヒラギノ角ゴ Pro W3" pitchFamily="-110" charset="-128"/>
            </a:endParaRPr>
          </a:p>
        </p:txBody>
      </p:sp>
      <p:pic>
        <p:nvPicPr>
          <p:cNvPr id="6" name="Picture 2" descr="Kirby_Footer_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2514600"/>
            <a:ext cx="76962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762000" y="1752600"/>
            <a:ext cx="76962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0" i="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7C5FC37-5A1A-401C-B94F-66A8A7634FAD}" type="datetimeFigureOut">
              <a:rPr lang="en-AU" smtClean="0"/>
              <a:pPr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6F8A2E2-D0C1-4176-9D0F-4B5BCCFCB9E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72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6449"/>
            <a:ext cx="9144000" cy="18026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08" y="4797152"/>
            <a:ext cx="6656784" cy="1152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358011" y="-59234"/>
            <a:ext cx="4358005" cy="2189357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76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62" r:id="rId8"/>
    <p:sldLayoutId id="214748377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9302513D-18D7-4CFA-9C59-58AA7AB5F840}" type="datetime1">
              <a:rPr lang="en-US" altLang="en-US">
                <a:latin typeface="Arial" pitchFamily="34" charset="0"/>
              </a:rPr>
              <a:pPr>
                <a:defRPr/>
              </a:pPr>
              <a:t>7/21/2018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A8035E6E-4AEB-4DAD-9C98-0FA86B5AD48B}" type="slidenum">
              <a:rPr lang="en-US" altLang="en-US">
                <a:latin typeface="Arial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1031" name="Picture 2" descr="Kirby_Footer_PowerPoint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16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Prof Andrew </a:t>
            </a:r>
            <a:r>
              <a:rPr lang="en-GB" dirty="0">
                <a:solidFill>
                  <a:schemeClr val="tx1"/>
                </a:solidFill>
              </a:rPr>
              <a:t>Grulich </a:t>
            </a:r>
          </a:p>
          <a:p>
            <a:r>
              <a:rPr lang="en-GB" dirty="0">
                <a:solidFill>
                  <a:schemeClr val="tx1"/>
                </a:solidFill>
              </a:rPr>
              <a:t>HIV Epidemiology and Prevention Program, </a:t>
            </a:r>
          </a:p>
          <a:p>
            <a:r>
              <a:rPr lang="en-GB" dirty="0">
                <a:solidFill>
                  <a:schemeClr val="tx1"/>
                </a:solidFill>
              </a:rPr>
              <a:t>Kirby Institute, UNSW Australia, Sydney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21-22 </a:t>
            </a:r>
            <a:r>
              <a:rPr lang="en-GB" dirty="0">
                <a:solidFill>
                  <a:schemeClr val="tx1"/>
                </a:solidFill>
              </a:rPr>
              <a:t>July 2018 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STI 2018</a:t>
            </a:r>
            <a:br>
              <a:rPr lang="en-GB" dirty="0"/>
            </a:br>
            <a:r>
              <a:rPr lang="en-AU" dirty="0"/>
              <a:t>Prevention of human papillomavirus-related anal </a:t>
            </a:r>
            <a:r>
              <a:rPr lang="en-AU" dirty="0" smtClean="0"/>
              <a:t>cancer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14297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HPV vaccination 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7772400" cy="3951288"/>
          </a:xfrm>
        </p:spPr>
        <p:txBody>
          <a:bodyPr/>
          <a:lstStyle/>
          <a:p>
            <a:r>
              <a:rPr lang="en-AU" dirty="0" smtClean="0"/>
              <a:t>First licensed in 2007</a:t>
            </a:r>
          </a:p>
          <a:p>
            <a:pPr lvl="1"/>
            <a:r>
              <a:rPr lang="en-AU" dirty="0" smtClean="0"/>
              <a:t>2-, 4- and 9-valent HPV vaccines now available</a:t>
            </a:r>
          </a:p>
          <a:p>
            <a:r>
              <a:rPr lang="en-AU" dirty="0" smtClean="0"/>
              <a:t>RCTS have shown that the vaccines are close to 100% effective in preventing vaccine HPV types in previously uninfected individuals</a:t>
            </a:r>
          </a:p>
          <a:p>
            <a:pPr lvl="1"/>
            <a:r>
              <a:rPr lang="en-AU" dirty="0" smtClean="0"/>
              <a:t>Cervix, </a:t>
            </a:r>
          </a:p>
          <a:p>
            <a:pPr lvl="1"/>
            <a:r>
              <a:rPr lang="en-AU" dirty="0" smtClean="0"/>
              <a:t>Vulva,  </a:t>
            </a:r>
          </a:p>
          <a:p>
            <a:pPr lvl="1"/>
            <a:r>
              <a:rPr lang="en-AU" dirty="0" smtClean="0"/>
              <a:t>Anus,</a:t>
            </a:r>
          </a:p>
          <a:p>
            <a:pPr lvl="1"/>
            <a:r>
              <a:rPr lang="en-AU" dirty="0" smtClean="0"/>
              <a:t>(Oropharynx)</a:t>
            </a:r>
          </a:p>
          <a:p>
            <a:endParaRPr lang="en-AU" dirty="0" smtClean="0"/>
          </a:p>
          <a:p>
            <a:r>
              <a:rPr lang="en-AU" dirty="0" smtClean="0"/>
              <a:t>Prophylactic, not a therapeutic vaccine</a:t>
            </a:r>
          </a:p>
          <a:p>
            <a:pPr lvl="1"/>
            <a:r>
              <a:rPr lang="en-AU" dirty="0" smtClean="0"/>
              <a:t>Aimed at 9-12 year olds (prior to onset of sexual activity)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2040" y="3717032"/>
            <a:ext cx="7300561" cy="2016224"/>
            <a:chOff x="989013" y="4029075"/>
            <a:chExt cx="7081837" cy="244633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9013" y="4029075"/>
              <a:ext cx="4115892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38850" y="4029075"/>
              <a:ext cx="2032000" cy="2446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29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942303"/>
            <a:ext cx="8856984" cy="609600"/>
          </a:xfrm>
        </p:spPr>
        <p:txBody>
          <a:bodyPr/>
          <a:lstStyle/>
          <a:p>
            <a:r>
              <a:rPr lang="en-AU" b="1" dirty="0" smtClean="0"/>
              <a:t>HPV vaccination will prevent anal cancer in the future 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979106"/>
            <a:ext cx="9144000" cy="3456384"/>
            <a:chOff x="0" y="0"/>
            <a:chExt cx="12858750" cy="5134744"/>
          </a:xfrm>
        </p:grpSpPr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8397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924944"/>
              <a:ext cx="1285875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61248"/>
            <a:ext cx="9144000" cy="3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44208" y="6289575"/>
            <a:ext cx="24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J Palefsky et al, NEJM 2011</a:t>
            </a:r>
            <a:endParaRPr lang="en-AU" sz="1400" i="1" dirty="0"/>
          </a:p>
        </p:txBody>
      </p:sp>
      <p:sp>
        <p:nvSpPr>
          <p:cNvPr id="3" name="Oval 2"/>
          <p:cNvSpPr/>
          <p:nvPr/>
        </p:nvSpPr>
        <p:spPr bwMode="auto">
          <a:xfrm>
            <a:off x="7452320" y="5157192"/>
            <a:ext cx="1678133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85" y="1551903"/>
            <a:ext cx="6029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Young gay and bisexual men , aged 18-26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7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19200"/>
            <a:ext cx="7772400" cy="609600"/>
          </a:xfrm>
        </p:spPr>
        <p:txBody>
          <a:bodyPr/>
          <a:lstStyle/>
          <a:p>
            <a:r>
              <a:rPr lang="en-AU" b="1" dirty="0" smtClean="0"/>
              <a:t>HPV vaccination in adult HIV positive GBM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595" y="1628800"/>
            <a:ext cx="7772400" cy="53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Safe and immunogenic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ACTG </a:t>
            </a:r>
            <a:r>
              <a:rPr lang="en-AU" sz="2400" dirty="0"/>
              <a:t>A5298: efficacy  trial of the </a:t>
            </a:r>
            <a:r>
              <a:rPr lang="en-AU" sz="2400" dirty="0" err="1" smtClean="0"/>
              <a:t>qHPV</a:t>
            </a:r>
            <a:r>
              <a:rPr lang="en-AU" sz="2400" dirty="0" smtClean="0"/>
              <a:t> </a:t>
            </a:r>
            <a:r>
              <a:rPr lang="en-AU" sz="2400" dirty="0"/>
              <a:t>Vaccine in Older (&gt;26) HIV-infected Adults </a:t>
            </a:r>
            <a:endParaRPr lang="en-AU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Trial population was majority gay men, also included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Trial stopped early, borderline significant protective benefit  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72006" y="6290156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sz="1400" i="1" dirty="0" smtClean="0"/>
          </a:p>
          <a:p>
            <a:r>
              <a:rPr lang="en-AU" sz="1400" i="1" dirty="0" smtClean="0"/>
              <a:t>T Wilkin et al, CID 2018</a:t>
            </a:r>
            <a:endParaRPr lang="en-AU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" y="3717032"/>
            <a:ext cx="914943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7236296" y="6021288"/>
            <a:ext cx="1894157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6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755650" y="692150"/>
            <a:ext cx="7772400" cy="609600"/>
          </a:xfrm>
          <a:extLst/>
        </p:spPr>
        <p:txBody>
          <a:bodyPr/>
          <a:lstStyle/>
          <a:p>
            <a:r>
              <a:rPr lang="en-AU" sz="2400" b="1" dirty="0" smtClean="0"/>
              <a:t>Vaccinating females leads to substantial </a:t>
            </a:r>
            <a:r>
              <a:rPr lang="en-AU" sz="2400" b="1" dirty="0"/>
              <a:t>herd protection </a:t>
            </a:r>
            <a:r>
              <a:rPr lang="en-AU" sz="2400" b="1" dirty="0" smtClean="0"/>
              <a:t>from HPV in </a:t>
            </a:r>
            <a:r>
              <a:rPr lang="en-AU" sz="2400" b="1" i="1" dirty="0" smtClean="0"/>
              <a:t>heterosexual</a:t>
            </a:r>
            <a:r>
              <a:rPr lang="en-AU" sz="2400" b="1" dirty="0" smtClean="0"/>
              <a:t> </a:t>
            </a:r>
            <a:r>
              <a:rPr lang="en-AU" sz="2400" b="1" dirty="0"/>
              <a:t>men</a:t>
            </a:r>
            <a:br>
              <a:rPr lang="en-AU" sz="2400" b="1" dirty="0"/>
            </a:br>
            <a:endParaRPr lang="en-AU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894001" y="4725144"/>
            <a:ext cx="1008063" cy="369888"/>
            <a:chOff x="7667625" y="5445125"/>
            <a:chExt cx="1008063" cy="369888"/>
          </a:xfrm>
        </p:grpSpPr>
        <p:sp>
          <p:nvSpPr>
            <p:cNvPr id="21510" name="TextBox 6"/>
            <p:cNvSpPr txBox="1">
              <a:spLocks noChangeArrowheads="1"/>
            </p:cNvSpPr>
            <p:nvPr/>
          </p:nvSpPr>
          <p:spPr bwMode="auto">
            <a:xfrm>
              <a:off x="7667625" y="5445125"/>
              <a:ext cx="9366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9pPr>
            </a:lstStyle>
            <a:p>
              <a:r>
                <a:rPr lang="en-AU" sz="1600" dirty="0" smtClean="0">
                  <a:solidFill>
                    <a:srgbClr val="339966"/>
                  </a:solidFill>
                </a:rPr>
                <a:t>-81.8</a:t>
              </a:r>
              <a:r>
                <a:rPr lang="en-AU" sz="1600" dirty="0">
                  <a:solidFill>
                    <a:srgbClr val="339966"/>
                  </a:solidFill>
                </a:rPr>
                <a:t>%</a:t>
              </a:r>
            </a:p>
          </p:txBody>
        </p:sp>
        <p:sp>
          <p:nvSpPr>
            <p:cNvPr id="21511" name="Up Arrow 8"/>
            <p:cNvSpPr>
              <a:spLocks noChangeArrowheads="1"/>
            </p:cNvSpPr>
            <p:nvPr/>
          </p:nvSpPr>
          <p:spPr bwMode="auto">
            <a:xfrm flipV="1">
              <a:off x="8459788" y="5454650"/>
              <a:ext cx="215900" cy="360363"/>
            </a:xfrm>
            <a:prstGeom prst="upArrow">
              <a:avLst>
                <a:gd name="adj1" fmla="val 50000"/>
                <a:gd name="adj2" fmla="val 49981"/>
              </a:avLst>
            </a:prstGeom>
            <a:solidFill>
              <a:srgbClr val="D3AB0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6920"/>
            <a:ext cx="6048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729084" y="3068960"/>
            <a:ext cx="1008062" cy="431800"/>
            <a:chOff x="7596188" y="4149725"/>
            <a:chExt cx="1008062" cy="431800"/>
          </a:xfrm>
        </p:grpSpPr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7596188" y="4149725"/>
              <a:ext cx="9366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</a:defRPr>
              </a:lvl9pPr>
            </a:lstStyle>
            <a:p>
              <a:r>
                <a:rPr lang="en-AU" sz="1600" dirty="0" smtClean="0">
                  <a:solidFill>
                    <a:srgbClr val="FF0000"/>
                  </a:solidFill>
                </a:rPr>
                <a:t>-51.1</a:t>
              </a:r>
              <a:r>
                <a:rPr lang="en-AU" sz="1600" dirty="0">
                  <a:solidFill>
                    <a:srgbClr val="FF0000"/>
                  </a:solidFill>
                </a:rPr>
                <a:t>%</a:t>
              </a:r>
            </a:p>
          </p:txBody>
        </p:sp>
        <p:sp>
          <p:nvSpPr>
            <p:cNvPr id="14" name="Up Arrow 11"/>
            <p:cNvSpPr>
              <a:spLocks noChangeArrowheads="1"/>
            </p:cNvSpPr>
            <p:nvPr/>
          </p:nvSpPr>
          <p:spPr bwMode="auto">
            <a:xfrm flipV="1">
              <a:off x="8388350" y="4221163"/>
              <a:ext cx="215900" cy="360362"/>
            </a:xfrm>
            <a:prstGeom prst="upArrow">
              <a:avLst>
                <a:gd name="adj1" fmla="val 50000"/>
                <a:gd name="adj2" fmla="val 49981"/>
              </a:avLst>
            </a:prstGeom>
            <a:solidFill>
              <a:srgbClr val="D3AB0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32240" y="6289575"/>
            <a:ext cx="19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H Ali et al, BMJ 2013 </a:t>
            </a:r>
            <a:endParaRPr lang="en-AU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821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/>
              <a:t>Proportion </a:t>
            </a:r>
            <a:r>
              <a:rPr lang="en-AU" sz="1800" dirty="0"/>
              <a:t>of Australian-born heterosexual men </a:t>
            </a:r>
            <a:r>
              <a:rPr lang="en-AU" sz="1800" dirty="0" smtClean="0"/>
              <a:t>attending sexual health clinics </a:t>
            </a:r>
          </a:p>
          <a:p>
            <a:r>
              <a:rPr lang="en-AU" sz="1800" dirty="0" smtClean="0"/>
              <a:t>with </a:t>
            </a:r>
            <a:r>
              <a:rPr lang="en-AU" sz="1800" dirty="0"/>
              <a:t>genital warts by </a:t>
            </a:r>
            <a:r>
              <a:rPr lang="en-AU" sz="1800" dirty="0" smtClean="0"/>
              <a:t>age </a:t>
            </a:r>
            <a:r>
              <a:rPr lang="en-AU" sz="1800" dirty="0"/>
              <a:t>group, 2004-2011</a:t>
            </a:r>
          </a:p>
        </p:txBody>
      </p:sp>
    </p:spTree>
    <p:extLst>
      <p:ext uri="{BB962C8B-B14F-4D97-AF65-F5344CB8AC3E}">
        <p14:creationId xmlns:p14="http://schemas.microsoft.com/office/powerpoint/2010/main" val="13771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611560" y="836712"/>
            <a:ext cx="8424936" cy="609600"/>
          </a:xfrm>
          <a:extLst/>
        </p:spPr>
        <p:txBody>
          <a:bodyPr/>
          <a:lstStyle/>
          <a:p>
            <a:r>
              <a:rPr lang="en-AU" sz="2400" b="1" dirty="0" smtClean="0"/>
              <a:t>……but not in homosexual men.</a:t>
            </a:r>
            <a:br>
              <a:rPr lang="en-AU" sz="2400" b="1" dirty="0" smtClean="0"/>
            </a:br>
            <a:r>
              <a:rPr lang="en-AU" sz="2400" b="1" dirty="0" smtClean="0"/>
              <a:t>We need to vaccinate boys</a:t>
            </a:r>
            <a:r>
              <a:rPr lang="en-AU" sz="2400" b="1" dirty="0"/>
              <a:t/>
            </a:r>
            <a:br>
              <a:rPr lang="en-AU" sz="2400" b="1" dirty="0"/>
            </a:br>
            <a:endParaRPr lang="en-A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37" y="2492896"/>
            <a:ext cx="6086475" cy="381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6732240" y="6289575"/>
            <a:ext cx="19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H Ali et al, BMJ 2013 </a:t>
            </a:r>
            <a:endParaRPr lang="en-AU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765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Proportion </a:t>
            </a:r>
            <a:r>
              <a:rPr lang="en-AU" sz="2000" dirty="0"/>
              <a:t>of Australian-born </a:t>
            </a:r>
            <a:r>
              <a:rPr lang="en-AU" sz="2000" dirty="0" smtClean="0"/>
              <a:t>GBM </a:t>
            </a:r>
            <a:r>
              <a:rPr lang="en-AU" sz="2000" dirty="0"/>
              <a:t>attending sexual health clinics </a:t>
            </a:r>
            <a:endParaRPr lang="en-AU" sz="2000" dirty="0" smtClean="0"/>
          </a:p>
          <a:p>
            <a:r>
              <a:rPr lang="en-AU" sz="2000" dirty="0" smtClean="0"/>
              <a:t>with </a:t>
            </a:r>
            <a:r>
              <a:rPr lang="en-AU" sz="2000" dirty="0"/>
              <a:t>anogenital warts, 2004-11</a:t>
            </a:r>
            <a:r>
              <a:rPr lang="en-AU" sz="2000" dirty="0" smtClean="0"/>
              <a:t>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14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48" y="1019200"/>
            <a:ext cx="8467548" cy="609600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Interventions 2: screening and treatment for anal HSIL</a:t>
            </a:r>
            <a:r>
              <a:rPr lang="en-AU" b="1" dirty="0">
                <a:solidFill>
                  <a:schemeClr val="tx1"/>
                </a:solidFill>
              </a:rPr>
              <a:t/>
            </a:r>
            <a:br>
              <a:rPr lang="en-AU" b="1" dirty="0">
                <a:solidFill>
                  <a:schemeClr val="tx1"/>
                </a:solidFill>
              </a:rPr>
            </a:br>
            <a:endParaRPr lang="en-AU" b="1" dirty="0">
              <a:solidFill>
                <a:schemeClr val="tx1"/>
              </a:solidFill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858625" y="2492897"/>
            <a:ext cx="7622770" cy="3243251"/>
            <a:chOff x="694255" y="1557888"/>
            <a:chExt cx="7622770" cy="2946608"/>
          </a:xfrm>
        </p:grpSpPr>
        <p:sp>
          <p:nvSpPr>
            <p:cNvPr id="8" name="Right Arrow 7"/>
            <p:cNvSpPr/>
            <p:nvPr/>
          </p:nvSpPr>
          <p:spPr bwMode="auto">
            <a:xfrm rot="5400000">
              <a:off x="4792143" y="2751670"/>
              <a:ext cx="1727200" cy="601133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5400000">
              <a:off x="2404530" y="2743202"/>
              <a:ext cx="1727200" cy="601133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3"/>
            <p:cNvSpPr/>
            <p:nvPr/>
          </p:nvSpPr>
          <p:spPr bwMode="auto">
            <a:xfrm>
              <a:off x="694255" y="3907356"/>
              <a:ext cx="1008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Normal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65415" y="3907356"/>
              <a:ext cx="1440000" cy="33855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HRHPV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037697" y="3907356"/>
              <a:ext cx="1188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HSIL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985025" y="3907355"/>
              <a:ext cx="1332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Cancer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4" name="Group 12"/>
            <p:cNvGrpSpPr/>
            <p:nvPr/>
          </p:nvGrpSpPr>
          <p:grpSpPr>
            <a:xfrm>
              <a:off x="1828835" y="4068323"/>
              <a:ext cx="582305" cy="110067"/>
              <a:chOff x="1651028" y="4191000"/>
              <a:chExt cx="582305" cy="110067"/>
            </a:xfrm>
          </p:grpSpPr>
          <p:cxnSp>
            <p:nvCxnSpPr>
              <p:cNvPr id="35" name="Straight Arrow Connector 8"/>
              <p:cNvCxnSpPr/>
              <p:nvPr/>
            </p:nvCxnSpPr>
            <p:spPr bwMode="auto">
              <a:xfrm>
                <a:off x="1693333" y="4191000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6" name="Straight Arrow Connector 9"/>
              <p:cNvCxnSpPr/>
              <p:nvPr/>
            </p:nvCxnSpPr>
            <p:spPr bwMode="auto">
              <a:xfrm flipH="1">
                <a:off x="1651028" y="4301067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5" name="Group 13"/>
            <p:cNvGrpSpPr/>
            <p:nvPr/>
          </p:nvGrpSpPr>
          <p:grpSpPr>
            <a:xfrm>
              <a:off x="4182567" y="4068323"/>
              <a:ext cx="582305" cy="110067"/>
              <a:chOff x="1651028" y="4191000"/>
              <a:chExt cx="582305" cy="110067"/>
            </a:xfrm>
          </p:grpSpPr>
          <p:cxnSp>
            <p:nvCxnSpPr>
              <p:cNvPr id="33" name="Straight Arrow Connector 14"/>
              <p:cNvCxnSpPr/>
              <p:nvPr/>
            </p:nvCxnSpPr>
            <p:spPr bwMode="auto">
              <a:xfrm>
                <a:off x="1693333" y="4191000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Straight Arrow Connector 15"/>
              <p:cNvCxnSpPr/>
              <p:nvPr/>
            </p:nvCxnSpPr>
            <p:spPr bwMode="auto">
              <a:xfrm flipH="1">
                <a:off x="1651028" y="4301067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6324608" y="4123356"/>
              <a:ext cx="540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678971" y="3793059"/>
              <a:ext cx="928459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Infection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9457" y="4224870"/>
              <a:ext cx="1040670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Clearance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4724" y="3742259"/>
              <a:ext cx="1229824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Progression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04718" y="4207938"/>
              <a:ext cx="1159292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Regression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5822" y="3716807"/>
              <a:ext cx="909223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Invasion</a:t>
              </a:r>
              <a:endParaRPr lang="en-US" sz="1400" b="1" dirty="0"/>
            </a:p>
          </p:txBody>
        </p:sp>
        <p:grpSp>
          <p:nvGrpSpPr>
            <p:cNvPr id="7" name="Group 42"/>
            <p:cNvGrpSpPr/>
            <p:nvPr/>
          </p:nvGrpSpPr>
          <p:grpSpPr>
            <a:xfrm>
              <a:off x="2701130" y="1557888"/>
              <a:ext cx="3889303" cy="1859208"/>
              <a:chOff x="2404785" y="1773294"/>
              <a:chExt cx="3889303" cy="2007946"/>
            </a:xfrm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2404785" y="1837240"/>
                <a:ext cx="3420000" cy="1944000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TextBox 6"/>
              <p:cNvSpPr txBox="1">
                <a:spLocks noChangeArrowheads="1"/>
              </p:cNvSpPr>
              <p:nvPr/>
            </p:nvSpPr>
            <p:spPr bwMode="auto">
              <a:xfrm>
                <a:off x="2462026" y="1773294"/>
                <a:ext cx="3832062" cy="178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u="sng" dirty="0" smtClean="0"/>
                  <a:t>Secondary prevention</a:t>
                </a:r>
              </a:p>
              <a:p>
                <a:pPr algn="ctr"/>
                <a:endParaRPr lang="en-US" sz="1400" b="1" u="sng" dirty="0" smtClean="0"/>
              </a:p>
              <a:p>
                <a:r>
                  <a:rPr lang="en-AU" sz="1400" b="1" dirty="0" smtClean="0"/>
                  <a:t>Screening and treatment for HSIL 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AU" sz="1400" b="1" dirty="0" smtClean="0"/>
                  <a:t> </a:t>
                </a:r>
                <a:r>
                  <a:rPr lang="en-AU" sz="1400" b="1" dirty="0"/>
                  <a:t>a</a:t>
                </a:r>
                <a:r>
                  <a:rPr lang="en-AU" sz="1400" b="1" dirty="0" smtClean="0"/>
                  <a:t>blative </a:t>
                </a:r>
                <a:r>
                  <a:rPr lang="en-AU" sz="1400" b="1" dirty="0"/>
                  <a:t>or destructive </a:t>
                </a:r>
                <a:r>
                  <a:rPr lang="en-AU" sz="1400" b="1" dirty="0" smtClean="0"/>
                  <a:t>therapies</a:t>
                </a:r>
              </a:p>
              <a:p>
                <a:r>
                  <a:rPr lang="en-AU" sz="1400" b="1" dirty="0" smtClean="0"/>
                  <a:t>Investigational therapies </a:t>
                </a:r>
                <a:endParaRPr lang="en-AU" sz="1400" b="1" dirty="0"/>
              </a:p>
              <a:p>
                <a:pPr>
                  <a:buFont typeface="Arial" pitchFamily="34" charset="0"/>
                  <a:buChar char="•"/>
                </a:pPr>
                <a:r>
                  <a:rPr lang="en-AU" sz="1400" b="1" dirty="0" smtClean="0"/>
                  <a:t> immune modulators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AU" sz="1400" b="1" dirty="0"/>
                  <a:t> </a:t>
                </a:r>
                <a:r>
                  <a:rPr lang="en-AU" sz="1400" b="1" dirty="0" smtClean="0"/>
                  <a:t>antivirals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AU" sz="1400" b="1" dirty="0" smtClean="0"/>
                  <a:t> therapeutic HPV vaccination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949591" y="6284059"/>
            <a:ext cx="4880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 smtClean="0"/>
              <a:t>HSIL = high-grade squamous intra-epithelial lesions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20773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77912"/>
            <a:ext cx="8280920" cy="609600"/>
          </a:xfrm>
        </p:spPr>
        <p:txBody>
          <a:bodyPr/>
          <a:lstStyle/>
          <a:p>
            <a:r>
              <a:rPr lang="en-AU" b="1" dirty="0" smtClean="0"/>
              <a:t>Cervical screening works: declining cancer incidence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 descr="http://globocan.iarc.fr/old/FactSheets/cancers/Cervix-tts-1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8090"/>
            <a:ext cx="3320298" cy="33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lobocan.iarc.fr/old/FactSheets/cancers/Cervix-tts-2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8090"/>
            <a:ext cx="3320298" cy="33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lobocan.iarc.fr/old/FactSheets/cancers/Cervix-tts-3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58090"/>
            <a:ext cx="3320298" cy="33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12061" y="6253281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 smtClean="0"/>
              <a:t>Globocan</a:t>
            </a:r>
            <a:r>
              <a:rPr lang="en-AU" sz="1400" i="1" dirty="0" smtClean="0"/>
              <a:t> cervical cancer fact sheet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3981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820472" cy="609600"/>
          </a:xfrm>
        </p:spPr>
        <p:txBody>
          <a:bodyPr/>
          <a:lstStyle/>
          <a:p>
            <a:r>
              <a:rPr lang="en-AU" b="1" dirty="0" smtClean="0"/>
              <a:t>Can we adapt Pap screening for anal cancer prevention?</a:t>
            </a:r>
            <a:endParaRPr lang="en-A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1408"/>
            <a:ext cx="6768751" cy="41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7770" y="6433591"/>
            <a:ext cx="2838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J Palefsky, Cancer </a:t>
            </a:r>
            <a:r>
              <a:rPr lang="en-AU" sz="1400" i="1" dirty="0" err="1" smtClean="0"/>
              <a:t>cytopath</a:t>
            </a:r>
            <a:r>
              <a:rPr lang="en-AU" sz="1400" i="1" dirty="0" smtClean="0"/>
              <a:t> 2015</a:t>
            </a:r>
            <a:endParaRPr lang="en-AU" sz="1400" i="1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55577" y="1628800"/>
            <a:ext cx="77338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r>
              <a:rPr lang="en-AU" sz="2000" dirty="0" smtClean="0"/>
              <a:t>Not recommended in any national guidelines, but practised in some US/European centres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933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91208"/>
            <a:ext cx="7772400" cy="609600"/>
          </a:xfrm>
        </p:spPr>
        <p:txBody>
          <a:bodyPr/>
          <a:lstStyle/>
          <a:p>
            <a:r>
              <a:rPr lang="en-AU" b="1" dirty="0"/>
              <a:t>The cervical analogy: screening and diagnosis </a:t>
            </a:r>
            <a:r>
              <a:rPr lang="en-AU" b="1" dirty="0" smtClean="0"/>
              <a:t> 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985742"/>
              </p:ext>
            </p:extLst>
          </p:nvPr>
        </p:nvGraphicFramePr>
        <p:xfrm>
          <a:off x="755576" y="1988840"/>
          <a:ext cx="5181600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Cervical cancer/HSIL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Women, general population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Screening test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Cervical Pap</a:t>
                      </a:r>
                      <a:endParaRPr lang="en-A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Diagnostic test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Colposcopy</a:t>
                      </a:r>
                      <a:endParaRPr lang="en-A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Threshold for referral for diagnostic test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HSIL/</a:t>
                      </a:r>
                      <a:r>
                        <a:rPr lang="en-AU" sz="1600" b="0" dirty="0" err="1" smtClean="0"/>
                        <a:t>pHSIL</a:t>
                      </a:r>
                      <a:endParaRPr lang="en-AU" sz="1600" b="0" dirty="0" smtClean="0"/>
                    </a:p>
                    <a:p>
                      <a:r>
                        <a:rPr lang="en-AU" sz="1600" b="0" dirty="0" smtClean="0"/>
                        <a:t>LSIL – rescreen 12/12</a:t>
                      </a:r>
                    </a:p>
                    <a:p>
                      <a:endParaRPr lang="en-A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Sensitivity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Mean 53%</a:t>
                      </a:r>
                      <a:endParaRPr lang="en-A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Specificity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Mean 96%</a:t>
                      </a:r>
                      <a:endParaRPr lang="en-A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Threshold for treatment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HSIL-CIN2+. </a:t>
                      </a:r>
                    </a:p>
                    <a:p>
                      <a:endParaRPr lang="en-AU" sz="1600" dirty="0" smtClean="0"/>
                    </a:p>
                    <a:p>
                      <a:r>
                        <a:rPr lang="en-AU" sz="1600" dirty="0" smtClean="0"/>
                        <a:t>Watchful waiting of CIN2 in the young,</a:t>
                      </a:r>
                      <a:r>
                        <a:rPr lang="en-AU" sz="1600" baseline="0" dirty="0" smtClean="0"/>
                        <a:t> pregnant</a:t>
                      </a:r>
                      <a:r>
                        <a:rPr lang="en-AU" sz="1600" dirty="0" smtClean="0"/>
                        <a:t> 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9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19200"/>
            <a:ext cx="7772400" cy="609600"/>
          </a:xfrm>
        </p:spPr>
        <p:txBody>
          <a:bodyPr/>
          <a:lstStyle/>
          <a:p>
            <a:r>
              <a:rPr lang="en-AU" b="1" dirty="0" smtClean="0"/>
              <a:t>The cervical analogy: screening and diagnosis 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897461"/>
              </p:ext>
            </p:extLst>
          </p:nvPr>
        </p:nvGraphicFramePr>
        <p:xfrm>
          <a:off x="755576" y="1988840"/>
          <a:ext cx="7772400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Cervical cancer/HSIL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Women, general population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Anal cancer/HSIL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HIV positive gay and bisexual men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Screening test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Cervical Pap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Anal swab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Diagnostic test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Colposcopy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High resolution anoscopy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Threshold for referral for diagnostic test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HSIL/</a:t>
                      </a:r>
                      <a:r>
                        <a:rPr lang="en-AU" sz="1600" b="0" dirty="0" err="1" smtClean="0"/>
                        <a:t>pHSIL</a:t>
                      </a:r>
                      <a:endParaRPr lang="en-AU" sz="1600" b="0" dirty="0" smtClean="0"/>
                    </a:p>
                    <a:p>
                      <a:r>
                        <a:rPr lang="en-AU" sz="1600" b="0" dirty="0" smtClean="0"/>
                        <a:t>LSIL – rescreen 12/12</a:t>
                      </a:r>
                    </a:p>
                    <a:p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solidFill>
                            <a:srgbClr val="FF0000"/>
                          </a:solidFill>
                        </a:rPr>
                        <a:t>Any cytological</a:t>
                      </a:r>
                      <a:r>
                        <a:rPr lang="en-AU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FF0000"/>
                          </a:solidFill>
                        </a:rPr>
                        <a:t>abnormality</a:t>
                      </a:r>
                      <a:endParaRPr lang="en-A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Sensitivity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Mean 53%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solidFill>
                            <a:srgbClr val="FF0000"/>
                          </a:solidFill>
                        </a:rPr>
                        <a:t>55-87%</a:t>
                      </a:r>
                      <a:r>
                        <a:rPr lang="en-AU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Specificity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/>
                        <a:t>Mean 96%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solidFill>
                            <a:srgbClr val="FF0000"/>
                          </a:solidFill>
                        </a:rPr>
                        <a:t>37-76%</a:t>
                      </a:r>
                      <a:r>
                        <a:rPr lang="en-AU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Threshold for treatment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HSIL-CIN2+. </a:t>
                      </a:r>
                    </a:p>
                    <a:p>
                      <a:endParaRPr lang="en-AU" sz="1600" dirty="0" smtClean="0"/>
                    </a:p>
                    <a:p>
                      <a:r>
                        <a:rPr lang="en-AU" sz="1600" dirty="0" smtClean="0"/>
                        <a:t>Watchful waiting of CIN2 </a:t>
                      </a:r>
                    </a:p>
                    <a:p>
                      <a:r>
                        <a:rPr lang="en-AU" sz="1600" dirty="0" smtClean="0"/>
                        <a:t>in the young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Unclear. </a:t>
                      </a:r>
                    </a:p>
                    <a:p>
                      <a:endParaRPr lang="en-AU" sz="1600" dirty="0" smtClean="0"/>
                    </a:p>
                    <a:p>
                      <a:r>
                        <a:rPr lang="en-AU" sz="1600" dirty="0" smtClean="0"/>
                        <a:t>?HSIL-AIN2+</a:t>
                      </a:r>
                    </a:p>
                    <a:p>
                      <a:r>
                        <a:rPr lang="en-AU" sz="1600" dirty="0" smtClean="0"/>
                        <a:t>?watchful waiting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87183"/>
              </p:ext>
            </p:extLst>
          </p:nvPr>
        </p:nvGraphicFramePr>
        <p:xfrm>
          <a:off x="116130" y="1264528"/>
          <a:ext cx="892800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8904">
                  <a:extLst>
                    <a:ext uri="{9D8B030D-6E8A-4147-A177-3AD203B41FA5}">
                      <a16:colId xmlns="" xmlns:a16="http://schemas.microsoft.com/office/drawing/2014/main" val="1605867189"/>
                    </a:ext>
                  </a:extLst>
                </a:gridCol>
                <a:gridCol w="3079096">
                  <a:extLst>
                    <a:ext uri="{9D8B030D-6E8A-4147-A177-3AD203B41FA5}">
                      <a16:colId xmlns="" xmlns:a16="http://schemas.microsoft.com/office/drawing/2014/main" val="324970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 that could be relevant for the meeting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21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Sponsorship or refund funds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 smtClean="0"/>
                        <a:t>Sequirus</a:t>
                      </a:r>
                      <a:r>
                        <a:rPr lang="en-US" sz="1800" dirty="0" smtClean="0"/>
                        <a:t>, Gilead, </a:t>
                      </a:r>
                      <a:r>
                        <a:rPr lang="en-US" sz="1800" dirty="0" err="1" smtClean="0"/>
                        <a:t>Viiv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Hologic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64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or other financial remuneration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4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 rights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98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relations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honoraria for educational presentations from Merck, Gilead and </a:t>
                      </a:r>
                      <a:r>
                        <a:rPr lang="en-US" sz="1800" dirty="0" err="1" smtClean="0"/>
                        <a:t>Viiv</a:t>
                      </a:r>
                      <a:r>
                        <a:rPr lang="en-US" sz="1800" dirty="0" smtClean="0"/>
                        <a:t>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advisory board </a:t>
                      </a:r>
                      <a:r>
                        <a:rPr lang="en-US" sz="1800" dirty="0" err="1" smtClean="0"/>
                        <a:t>Viiv</a:t>
                      </a:r>
                      <a:r>
                        <a:rPr lang="en-US" sz="1800" dirty="0" smtClean="0"/>
                        <a:t>, Merck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365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9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91208"/>
            <a:ext cx="7772400" cy="609600"/>
          </a:xfrm>
        </p:spPr>
        <p:txBody>
          <a:bodyPr/>
          <a:lstStyle/>
          <a:p>
            <a:r>
              <a:rPr lang="en-AU" b="1" dirty="0" smtClean="0"/>
              <a:t>The cervical analogy: HPV screening? 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4461120"/>
              </p:ext>
            </p:extLst>
          </p:nvPr>
        </p:nvGraphicFramePr>
        <p:xfrm>
          <a:off x="755576" y="2132856"/>
          <a:ext cx="5181600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Cervix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Women, general population</a:t>
                      </a:r>
                    </a:p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Prevalence of HR</a:t>
                      </a:r>
                      <a:r>
                        <a:rPr lang="en-AU" sz="1600" b="1" baseline="0" dirty="0" smtClean="0"/>
                        <a:t> </a:t>
                      </a:r>
                      <a:r>
                        <a:rPr lang="en-AU" sz="1600" b="1" dirty="0" smtClean="0"/>
                        <a:t>HPV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15%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Incidence of HRHPV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Low at screening ages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Age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Prevalence peaks</a:t>
                      </a:r>
                      <a:r>
                        <a:rPr lang="en-AU" sz="1600" baseline="0" dirty="0" smtClean="0"/>
                        <a:t> at &lt;25 (30%), then declines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HR-HPV types in cancer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100% HR HPV </a:t>
                      </a:r>
                    </a:p>
                    <a:p>
                      <a:endParaRPr lang="en-AU" sz="1600" dirty="0" smtClean="0"/>
                    </a:p>
                    <a:p>
                      <a:r>
                        <a:rPr lang="en-AU" sz="1600" dirty="0" smtClean="0"/>
                        <a:t>55% HPV16; 15% HPV18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91208"/>
            <a:ext cx="7772400" cy="609600"/>
          </a:xfrm>
        </p:spPr>
        <p:txBody>
          <a:bodyPr/>
          <a:lstStyle/>
          <a:p>
            <a:r>
              <a:rPr lang="en-AU" b="1" dirty="0" smtClean="0"/>
              <a:t>The cervical analogy: HPV epidemiology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8373515"/>
              </p:ext>
            </p:extLst>
          </p:nvPr>
        </p:nvGraphicFramePr>
        <p:xfrm>
          <a:off x="755576" y="2132856"/>
          <a:ext cx="7772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Cervix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Women, general population</a:t>
                      </a:r>
                    </a:p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Anus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HIV positive gay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</a:rPr>
                        <a:t> and bisexual 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Prevalence of HR</a:t>
                      </a:r>
                      <a:r>
                        <a:rPr lang="en-AU" sz="1600" b="1" baseline="0" dirty="0" smtClean="0"/>
                        <a:t> </a:t>
                      </a:r>
                      <a:r>
                        <a:rPr lang="en-AU" sz="1600" b="1" dirty="0" smtClean="0"/>
                        <a:t>HPV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15%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solidFill>
                            <a:srgbClr val="FF0000"/>
                          </a:solidFill>
                        </a:rPr>
                        <a:t>75%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Incidence of HRHPV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Low at screening ages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Few data but high (&gt;15%/year) 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Age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Prevalence peaks</a:t>
                      </a:r>
                      <a:r>
                        <a:rPr lang="en-AU" sz="1600" baseline="0" dirty="0" smtClean="0"/>
                        <a:t> at &lt;25 (30%), then declines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Prevalence </a:t>
                      </a:r>
                      <a:r>
                        <a:rPr lang="en-AU" sz="1600" b="1" i="1" dirty="0" smtClean="0">
                          <a:solidFill>
                            <a:srgbClr val="FF0000"/>
                          </a:solidFill>
                        </a:rPr>
                        <a:t>constant</a:t>
                      </a:r>
                      <a:r>
                        <a:rPr lang="en-AU" sz="1600" b="1" i="1" baseline="0" dirty="0" smtClean="0">
                          <a:solidFill>
                            <a:srgbClr val="FF0000"/>
                          </a:solidFill>
                        </a:rPr>
                        <a:t> with age</a:t>
                      </a:r>
                      <a:r>
                        <a:rPr lang="en-AU" sz="1600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AU" sz="1600" baseline="0" dirty="0" smtClean="0"/>
                        <a:t> does not decline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HR-HPV types in cancer</a:t>
                      </a:r>
                    </a:p>
                    <a:p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60% HPV16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i="1" dirty="0" smtClean="0">
                          <a:solidFill>
                            <a:srgbClr val="FF0000"/>
                          </a:solidFill>
                        </a:rPr>
                        <a:t>70% HPV16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19200"/>
            <a:ext cx="7772400" cy="609600"/>
          </a:xfrm>
        </p:spPr>
        <p:txBody>
          <a:bodyPr/>
          <a:lstStyle/>
          <a:p>
            <a:r>
              <a:rPr lang="en-AU" b="1" dirty="0"/>
              <a:t>The </a:t>
            </a:r>
            <a:r>
              <a:rPr lang="en-AU" b="1" dirty="0" smtClean="0"/>
              <a:t>cervical analogy: HSIL epidemiology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72816"/>
            <a:ext cx="7772400" cy="533400"/>
          </a:xfrm>
        </p:spPr>
        <p:txBody>
          <a:bodyPr/>
          <a:lstStyle/>
          <a:p>
            <a:r>
              <a:rPr lang="en-AU" dirty="0" smtClean="0"/>
              <a:t>High grade SIL (CIN2+)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96035"/>
              </p:ext>
            </p:extLst>
          </p:nvPr>
        </p:nvGraphicFramePr>
        <p:xfrm>
          <a:off x="755576" y="2348880"/>
          <a:ext cx="5181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Cervical cancer/HSIL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Women, general population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Prevalence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1-2%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Regression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CIN2: 40-50%</a:t>
                      </a:r>
                    </a:p>
                    <a:p>
                      <a:r>
                        <a:rPr lang="en-AU" sz="1600" dirty="0" smtClean="0"/>
                        <a:t>CIN3: 33%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Progression to cancer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CIN3: about 1 in 80/year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19200"/>
            <a:ext cx="7772400" cy="609600"/>
          </a:xfrm>
        </p:spPr>
        <p:txBody>
          <a:bodyPr/>
          <a:lstStyle/>
          <a:p>
            <a:r>
              <a:rPr lang="en-AU" b="1" dirty="0"/>
              <a:t>The </a:t>
            </a:r>
            <a:r>
              <a:rPr lang="en-AU" b="1" dirty="0" smtClean="0"/>
              <a:t>cervical analogy: HSIL epidemiology 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72816"/>
            <a:ext cx="7772400" cy="533400"/>
          </a:xfrm>
        </p:spPr>
        <p:txBody>
          <a:bodyPr/>
          <a:lstStyle/>
          <a:p>
            <a:r>
              <a:rPr lang="en-AU" b="1" dirty="0" smtClean="0"/>
              <a:t>High grade SIL (CIN2+; AIN2+)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317099"/>
              </p:ext>
            </p:extLst>
          </p:nvPr>
        </p:nvGraphicFramePr>
        <p:xfrm>
          <a:off x="755576" y="2348880"/>
          <a:ext cx="77724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Cervical 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Women, general population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Anal 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HIV positive Gay and bisexual men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Prevalence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1-2%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i="1" dirty="0" smtClean="0">
                          <a:solidFill>
                            <a:srgbClr val="FF0000"/>
                          </a:solidFill>
                        </a:rPr>
                        <a:t>30-50%</a:t>
                      </a:r>
                      <a:endParaRPr lang="en-AU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Regression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CIN2: 40-50%</a:t>
                      </a:r>
                    </a:p>
                    <a:p>
                      <a:r>
                        <a:rPr lang="en-AU" sz="1600" dirty="0" smtClean="0"/>
                        <a:t>CIN3: 33%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No studies, but very high prevalence</a:t>
                      </a:r>
                      <a:r>
                        <a:rPr lang="en-AU" sz="1600" baseline="0" dirty="0" smtClean="0"/>
                        <a:t> suggests regression is p</a:t>
                      </a:r>
                      <a:r>
                        <a:rPr lang="en-AU" sz="1600" dirty="0" smtClean="0"/>
                        <a:t>robably common</a:t>
                      </a:r>
                    </a:p>
                    <a:p>
                      <a:endParaRPr lang="en-A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Progression to cancer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CIN3: about 1 in 80/year (cohort data)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AIN2+: </a:t>
                      </a:r>
                      <a:r>
                        <a:rPr lang="en-AU" sz="1600" b="1" i="1" dirty="0" smtClean="0">
                          <a:solidFill>
                            <a:srgbClr val="FF0000"/>
                          </a:solidFill>
                        </a:rPr>
                        <a:t> 1 in 400-600/year </a:t>
                      </a:r>
                      <a:r>
                        <a:rPr lang="en-AU" sz="1600" dirty="0" smtClean="0"/>
                        <a:t>(estimated from cross sectional HSIL</a:t>
                      </a:r>
                      <a:r>
                        <a:rPr lang="en-AU" sz="1600" baseline="0" dirty="0" smtClean="0"/>
                        <a:t> prevalence and anal cancer incidence</a:t>
                      </a:r>
                      <a:r>
                        <a:rPr lang="en-AU" sz="1600" dirty="0" smtClean="0"/>
                        <a:t>)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609600"/>
          </a:xfrm>
        </p:spPr>
        <p:txBody>
          <a:bodyPr/>
          <a:lstStyle/>
          <a:p>
            <a:r>
              <a:rPr lang="en-AU" b="1" dirty="0"/>
              <a:t>The </a:t>
            </a:r>
            <a:r>
              <a:rPr lang="en-AU" b="1" dirty="0" smtClean="0"/>
              <a:t>cervical analogy: HSIL treatment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65585"/>
              </p:ext>
            </p:extLst>
          </p:nvPr>
        </p:nvGraphicFramePr>
        <p:xfrm>
          <a:off x="683568" y="2060848"/>
          <a:ext cx="5181600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Cervical cancer/HSIL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Women, general population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Aim of treatment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Removal of lesion and all of the transformation zone to prevent recurrence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Number of treatments for cure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Single </a:t>
                      </a:r>
                    </a:p>
                    <a:p>
                      <a:r>
                        <a:rPr lang="en-AU" sz="1600" dirty="0" smtClean="0"/>
                        <a:t>(failure rate around 15%)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Early</a:t>
                      </a:r>
                      <a:r>
                        <a:rPr lang="en-AU" sz="1600" b="1" baseline="0" dirty="0" smtClean="0"/>
                        <a:t> morbidity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Little.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Late morbidity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Some impact on fertility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609600"/>
          </a:xfrm>
        </p:spPr>
        <p:txBody>
          <a:bodyPr/>
          <a:lstStyle/>
          <a:p>
            <a:r>
              <a:rPr lang="en-AU" b="1" i="1" dirty="0"/>
              <a:t>The </a:t>
            </a:r>
            <a:r>
              <a:rPr lang="en-AU" b="1" i="1" dirty="0" smtClean="0"/>
              <a:t>cervical analogy: anal HSIL Treatment</a:t>
            </a:r>
            <a:endParaRPr lang="en-AU" b="1" i="1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385259"/>
              </p:ext>
            </p:extLst>
          </p:nvPr>
        </p:nvGraphicFramePr>
        <p:xfrm>
          <a:off x="683568" y="1844824"/>
          <a:ext cx="77724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Cervical cancer/HSIL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Women, general population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Anal cancer/HSIL</a:t>
                      </a:r>
                    </a:p>
                    <a:p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Homosexual men, </a:t>
                      </a:r>
                    </a:p>
                    <a:p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HIV positive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Aim of treatment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Removal of lesion and all of the transformation zone to prevent recurrence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Destruction of</a:t>
                      </a:r>
                      <a:r>
                        <a:rPr lang="en-AU" sz="1600" baseline="0" dirty="0" smtClean="0"/>
                        <a:t> identified lesions</a:t>
                      </a:r>
                    </a:p>
                    <a:p>
                      <a:r>
                        <a:rPr lang="en-AU" sz="1600" b="1" i="1" baseline="0" dirty="0" smtClean="0">
                          <a:solidFill>
                            <a:srgbClr val="FF0000"/>
                          </a:solidFill>
                        </a:rPr>
                        <a:t>Complete removal is not possible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Number of treatments for cure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Single </a:t>
                      </a:r>
                    </a:p>
                    <a:p>
                      <a:r>
                        <a:rPr lang="en-AU" sz="1600" dirty="0" smtClean="0"/>
                        <a:t>(failure rate around 15%)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Multiple </a:t>
                      </a:r>
                    </a:p>
                    <a:p>
                      <a:r>
                        <a:rPr lang="en-AU" sz="1600" b="1" i="1" dirty="0" smtClean="0">
                          <a:solidFill>
                            <a:srgbClr val="FF0000"/>
                          </a:solidFill>
                        </a:rPr>
                        <a:t>(failure rate around 70%)</a:t>
                      </a:r>
                    </a:p>
                    <a:p>
                      <a:r>
                        <a:rPr lang="en-AU" sz="1600" dirty="0" smtClean="0"/>
                        <a:t>Ongoing treatment 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Early</a:t>
                      </a:r>
                      <a:r>
                        <a:rPr lang="en-AU" sz="1600" b="1" baseline="0" dirty="0" smtClean="0"/>
                        <a:t> morbidity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Little.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Pain,</a:t>
                      </a:r>
                      <a:r>
                        <a:rPr lang="en-AU" sz="1600" baseline="0" dirty="0" smtClean="0"/>
                        <a:t> bleeding. Non-attendance at follow-up.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Late morbidity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Some impact on fertility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Poorly</a:t>
                      </a:r>
                      <a:r>
                        <a:rPr lang="en-AU" sz="1600" baseline="0" dirty="0" smtClean="0"/>
                        <a:t> described.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8294" y="89934"/>
            <a:ext cx="9144000" cy="5486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65" charset="-128"/>
                <a:cs typeface="Arial" panose="020B0604020202020204" pitchFamily="34" charset="0"/>
              </a:rPr>
              <a:t>HSIL clearance/persistence</a:t>
            </a:r>
            <a:endParaRPr lang="en-AU" sz="2800" b="1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65" charset="-128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12158" y="1611572"/>
            <a:ext cx="1428751" cy="53628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sz="16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41088" y="2636912"/>
            <a:ext cx="1428751" cy="536287"/>
          </a:xfrm>
          <a:prstGeom prst="roundRect">
            <a:avLst/>
          </a:prstGeom>
          <a:solidFill>
            <a:srgbClr val="FF9966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sz="16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88525" y="3899799"/>
            <a:ext cx="1428751" cy="536287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sz="16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047623" y="4941168"/>
            <a:ext cx="1428751" cy="536287"/>
          </a:xfrm>
          <a:prstGeom prst="roundRect">
            <a:avLst/>
          </a:prstGeom>
          <a:solidFill>
            <a:srgbClr val="FF9966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sz="16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3923928" y="2060848"/>
            <a:ext cx="1428751" cy="7239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sz="16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849330" y="4424029"/>
            <a:ext cx="1428751" cy="723900"/>
          </a:xfrm>
          <a:prstGeom prst="roundRect">
            <a:avLst/>
          </a:prstGeom>
          <a:solidFill>
            <a:srgbClr val="FF9966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sz="16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85" name="Straight Connector 84"/>
          <p:cNvCxnSpPr>
            <a:endCxn id="38" idx="1"/>
          </p:cNvCxnSpPr>
          <p:nvPr/>
        </p:nvCxnSpPr>
        <p:spPr bwMode="auto">
          <a:xfrm flipV="1">
            <a:off x="3357425" y="2422798"/>
            <a:ext cx="566503" cy="866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endCxn id="40" idx="1"/>
          </p:cNvCxnSpPr>
          <p:nvPr/>
        </p:nvCxnSpPr>
        <p:spPr bwMode="auto">
          <a:xfrm>
            <a:off x="3282828" y="3947735"/>
            <a:ext cx="566502" cy="838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stCxn id="38" idx="3"/>
            <a:endCxn id="9" idx="1"/>
          </p:cNvCxnSpPr>
          <p:nvPr/>
        </p:nvCxnSpPr>
        <p:spPr bwMode="auto">
          <a:xfrm flipV="1">
            <a:off x="5352679" y="1879716"/>
            <a:ext cx="659479" cy="5430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38" idx="3"/>
            <a:endCxn id="10" idx="1"/>
          </p:cNvCxnSpPr>
          <p:nvPr/>
        </p:nvCxnSpPr>
        <p:spPr bwMode="auto">
          <a:xfrm>
            <a:off x="5352679" y="2422798"/>
            <a:ext cx="488409" cy="482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40" idx="3"/>
            <a:endCxn id="11" idx="1"/>
          </p:cNvCxnSpPr>
          <p:nvPr/>
        </p:nvCxnSpPr>
        <p:spPr bwMode="auto">
          <a:xfrm flipV="1">
            <a:off x="5278081" y="4167943"/>
            <a:ext cx="610444" cy="6180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40" idx="3"/>
            <a:endCxn id="37" idx="1"/>
          </p:cNvCxnSpPr>
          <p:nvPr/>
        </p:nvCxnSpPr>
        <p:spPr bwMode="auto">
          <a:xfrm>
            <a:off x="5278081" y="4785979"/>
            <a:ext cx="769542" cy="4233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ounded Rectangle 121"/>
          <p:cNvSpPr/>
          <p:nvPr/>
        </p:nvSpPr>
        <p:spPr bwMode="auto">
          <a:xfrm>
            <a:off x="1848112" y="4133945"/>
            <a:ext cx="605864" cy="3882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AU" sz="1400" b="1" dirty="0">
                <a:solidFill>
                  <a:srgbClr val="333399"/>
                </a:solidFill>
                <a:cs typeface="Arial" panose="020B0604020202020204" pitchFamily="34" charset="0"/>
              </a:rPr>
              <a:t>41%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271063" y="2196173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HSIL-</a:t>
            </a:r>
          </a:p>
          <a:p>
            <a:r>
              <a:rPr lang="en-A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AU" sz="1600" b="1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201040" y="1613832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HSIL-</a:t>
            </a:r>
          </a:p>
          <a:p>
            <a:r>
              <a:rPr lang="en-A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AU" sz="1600" b="1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248477" y="3886684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HSIL-</a:t>
            </a:r>
          </a:p>
          <a:p>
            <a:r>
              <a:rPr lang="en-A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AU" sz="1600" b="1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ounded Rectangle 176"/>
          <p:cNvSpPr/>
          <p:nvPr/>
        </p:nvSpPr>
        <p:spPr bwMode="auto">
          <a:xfrm>
            <a:off x="1848112" y="3289484"/>
            <a:ext cx="1431957" cy="723900"/>
          </a:xfrm>
          <a:prstGeom prst="roundRect">
            <a:avLst/>
          </a:prstGeom>
          <a:solidFill>
            <a:srgbClr val="FF9966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1600" dirty="0">
                <a:solidFill>
                  <a:srgbClr val="000000"/>
                </a:solidFill>
                <a:cs typeface="Arial" panose="020B0604020202020204" pitchFamily="34" charset="0"/>
              </a:rPr>
              <a:t>HSIL+</a:t>
            </a:r>
          </a:p>
          <a:p>
            <a:r>
              <a:rPr lang="en-AU" sz="1600" dirty="0">
                <a:solidFill>
                  <a:srgbClr val="000000"/>
                </a:solidFill>
                <a:cs typeface="Arial" panose="020B0604020202020204" pitchFamily="34" charset="0"/>
              </a:rPr>
              <a:t>160</a:t>
            </a:r>
          </a:p>
          <a:p>
            <a:r>
              <a:rPr lang="en-AU" sz="1600" b="1" i="1" dirty="0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endParaRPr lang="en-AU" sz="1600" b="1" i="1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164251" y="4431586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HSIL+</a:t>
            </a:r>
          </a:p>
          <a:p>
            <a:r>
              <a:rPr lang="en-A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endParaRPr lang="en-AU" sz="1600" b="1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243285" y="4941168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HSIL+</a:t>
            </a:r>
          </a:p>
          <a:p>
            <a:r>
              <a:rPr lang="en-A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n-AU" sz="1600" b="1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175392" y="2636912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HSIL+</a:t>
            </a:r>
          </a:p>
          <a:p>
            <a:r>
              <a:rPr lang="en-A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AU" sz="1600" b="1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883559" y="1506270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995936" y="150627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months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601772" y="105273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476374" y="1522239"/>
            <a:ext cx="137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HSIL clearance</a:t>
            </a:r>
          </a:p>
          <a:p>
            <a:r>
              <a:rPr lang="en-A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  <a:p>
            <a:endParaRPr lang="en-AU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77221" y="4738509"/>
            <a:ext cx="1315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HSIL persistence</a:t>
            </a:r>
          </a:p>
          <a:p>
            <a:r>
              <a:rPr lang="en-A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56%</a:t>
            </a:r>
          </a:p>
          <a:p>
            <a:endParaRPr lang="en-AU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443358" y="1506270"/>
            <a:ext cx="3407490" cy="786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509681"/>
            <a:ext cx="5819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393 men with complete </a:t>
            </a:r>
            <a:r>
              <a:rPr lang="en-AU" sz="2000" b="1" dirty="0" smtClean="0"/>
              <a:t>anal </a:t>
            </a:r>
            <a:r>
              <a:rPr lang="en-AU" sz="2000" b="1" dirty="0" err="1" smtClean="0"/>
              <a:t>cyto</a:t>
            </a:r>
            <a:r>
              <a:rPr lang="en-AU" sz="2000" b="1" dirty="0" smtClean="0"/>
              <a:t>/</a:t>
            </a:r>
            <a:r>
              <a:rPr lang="en-AU" sz="2000" b="1" dirty="0" err="1" smtClean="0"/>
              <a:t>histo</a:t>
            </a:r>
            <a:r>
              <a:rPr lang="en-AU" sz="2000" b="1" dirty="0" smtClean="0"/>
              <a:t> data </a:t>
            </a:r>
            <a:r>
              <a:rPr lang="en-AU" sz="2000" b="1" dirty="0"/>
              <a:t>at </a:t>
            </a:r>
            <a:endParaRPr lang="en-AU" sz="2000" b="1" dirty="0" smtClean="0"/>
          </a:p>
          <a:p>
            <a:r>
              <a:rPr lang="en-AU" sz="2000" b="1" dirty="0" smtClean="0"/>
              <a:t>baseline</a:t>
            </a:r>
            <a:r>
              <a:rPr lang="en-AU" sz="2000" b="1" dirty="0"/>
              <a:t>, 6, and 12 months</a:t>
            </a:r>
          </a:p>
          <a:p>
            <a:endParaRPr lang="en-A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6381328"/>
            <a:ext cx="428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A Grulich et al, presented at IPV Cape Town, 2017</a:t>
            </a:r>
            <a:endParaRPr lang="en-AU" sz="1400" i="1" dirty="0"/>
          </a:p>
        </p:txBody>
      </p:sp>
      <p:pic>
        <p:nvPicPr>
          <p:cNvPr id="68" name="Picture 8" descr="SPANC-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66" y="44624"/>
            <a:ext cx="3939072" cy="9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7" grpId="0" animBg="1"/>
      <p:bldP spid="38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19200"/>
            <a:ext cx="7772400" cy="609600"/>
          </a:xfrm>
        </p:spPr>
        <p:txBody>
          <a:bodyPr/>
          <a:lstStyle/>
          <a:p>
            <a:r>
              <a:rPr lang="en-AU" b="1" dirty="0" smtClean="0"/>
              <a:t>Does treating HSIL prevent anal cancer?</a:t>
            </a:r>
            <a:br>
              <a:rPr lang="en-AU" b="1" dirty="0" smtClean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132856"/>
            <a:ext cx="7772400" cy="3951288"/>
          </a:xfrm>
        </p:spPr>
        <p:txBody>
          <a:bodyPr/>
          <a:lstStyle/>
          <a:p>
            <a:r>
              <a:rPr lang="en-AU" dirty="0"/>
              <a:t>Does treating anal HSIL reduce the incidence of anal cancer in HIV-infected men and </a:t>
            </a:r>
            <a:r>
              <a:rPr lang="en-AU" dirty="0" smtClean="0"/>
              <a:t>women?</a:t>
            </a:r>
            <a:endParaRPr lang="en-AU" dirty="0"/>
          </a:p>
          <a:p>
            <a:pPr lvl="1"/>
            <a:r>
              <a:rPr lang="en-AU" dirty="0"/>
              <a:t>A variety of ablative therapies </a:t>
            </a:r>
            <a:r>
              <a:rPr lang="en-AU" dirty="0" smtClean="0"/>
              <a:t>allowed including </a:t>
            </a:r>
            <a:r>
              <a:rPr lang="en-AU" dirty="0"/>
              <a:t>infrared coagulation, electrocautery, and TCA</a:t>
            </a:r>
          </a:p>
          <a:p>
            <a:r>
              <a:rPr lang="en-AU" dirty="0" smtClean="0"/>
              <a:t>US NIH funded</a:t>
            </a:r>
          </a:p>
          <a:p>
            <a:r>
              <a:rPr lang="en-AU" dirty="0" smtClean="0"/>
              <a:t>Estimated recruitment &gt; 5000, 5 year follow up  </a:t>
            </a:r>
          </a:p>
          <a:p>
            <a:r>
              <a:rPr lang="en-AU" dirty="0" smtClean="0"/>
              <a:t>Patients randomly </a:t>
            </a:r>
            <a:r>
              <a:rPr lang="en-AU" dirty="0"/>
              <a:t>assigned to treatment or active monitoring </a:t>
            </a:r>
            <a:r>
              <a:rPr lang="en-AU" dirty="0" smtClean="0"/>
              <a:t>arms </a:t>
            </a:r>
          </a:p>
          <a:p>
            <a:pPr lvl="1"/>
            <a:r>
              <a:rPr lang="en-AU" dirty="0" smtClean="0"/>
              <a:t>followed six monthly </a:t>
            </a:r>
            <a:r>
              <a:rPr lang="en-AU" dirty="0"/>
              <a:t>for </a:t>
            </a:r>
            <a:r>
              <a:rPr lang="en-AU" dirty="0" smtClean="0"/>
              <a:t>HSIL/cancer </a:t>
            </a:r>
            <a:r>
              <a:rPr lang="en-AU" dirty="0"/>
              <a:t>for up to </a:t>
            </a:r>
            <a:r>
              <a:rPr lang="en-AU" dirty="0" smtClean="0"/>
              <a:t>5  years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stimated completion mid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3205" y="6474822"/>
            <a:ext cx="533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ClinicalTrials.gov Identifier</a:t>
            </a:r>
            <a:r>
              <a:rPr lang="en-AU" sz="1400" i="1" dirty="0" smtClean="0"/>
              <a:t>: NCT02135419</a:t>
            </a:r>
            <a:endParaRPr lang="en-AU" sz="14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700808"/>
            <a:ext cx="7772400" cy="533400"/>
          </a:xfrm>
        </p:spPr>
        <p:txBody>
          <a:bodyPr/>
          <a:lstStyle/>
          <a:p>
            <a:r>
              <a:rPr lang="en-AU" sz="2400" b="1" dirty="0"/>
              <a:t>The ANCHOR </a:t>
            </a:r>
            <a:r>
              <a:rPr lang="en-AU" sz="2400" b="1" dirty="0" smtClean="0"/>
              <a:t>study (Prof Joel Palefsky)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348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48" y="947192"/>
            <a:ext cx="8202488" cy="609600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Interventions 3: detect and treat anal cancer early</a:t>
            </a:r>
            <a:r>
              <a:rPr lang="en-AU" b="1" dirty="0">
                <a:solidFill>
                  <a:schemeClr val="tx1"/>
                </a:solidFill>
              </a:rPr>
              <a:t/>
            </a:r>
            <a:br>
              <a:rPr lang="en-AU" b="1" dirty="0">
                <a:solidFill>
                  <a:schemeClr val="tx1"/>
                </a:solidFill>
              </a:rPr>
            </a:br>
            <a:endParaRPr lang="en-AU" b="1" dirty="0">
              <a:solidFill>
                <a:schemeClr val="tx1"/>
              </a:solidFill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858625" y="2558068"/>
            <a:ext cx="8285375" cy="3178080"/>
            <a:chOff x="694255" y="1617098"/>
            <a:chExt cx="8285375" cy="2887398"/>
          </a:xfrm>
        </p:grpSpPr>
        <p:sp>
          <p:nvSpPr>
            <p:cNvPr id="9" name="Right Arrow 8"/>
            <p:cNvSpPr/>
            <p:nvPr/>
          </p:nvSpPr>
          <p:spPr bwMode="auto">
            <a:xfrm rot="5400000">
              <a:off x="6781799" y="2734737"/>
              <a:ext cx="1727200" cy="601133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3"/>
            <p:cNvSpPr/>
            <p:nvPr/>
          </p:nvSpPr>
          <p:spPr bwMode="auto">
            <a:xfrm>
              <a:off x="694255" y="3907356"/>
              <a:ext cx="1008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Normal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65415" y="3907356"/>
              <a:ext cx="1440000" cy="33855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HRHPV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037697" y="3907356"/>
              <a:ext cx="1188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HSIL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985025" y="3907355"/>
              <a:ext cx="1332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Cancer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4" name="Group 12"/>
            <p:cNvGrpSpPr/>
            <p:nvPr/>
          </p:nvGrpSpPr>
          <p:grpSpPr>
            <a:xfrm>
              <a:off x="1828835" y="4068323"/>
              <a:ext cx="582305" cy="110067"/>
              <a:chOff x="1651028" y="4191000"/>
              <a:chExt cx="582305" cy="110067"/>
            </a:xfrm>
          </p:grpSpPr>
          <p:cxnSp>
            <p:nvCxnSpPr>
              <p:cNvPr id="35" name="Straight Arrow Connector 8"/>
              <p:cNvCxnSpPr/>
              <p:nvPr/>
            </p:nvCxnSpPr>
            <p:spPr bwMode="auto">
              <a:xfrm>
                <a:off x="1693333" y="4191000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6" name="Straight Arrow Connector 9"/>
              <p:cNvCxnSpPr/>
              <p:nvPr/>
            </p:nvCxnSpPr>
            <p:spPr bwMode="auto">
              <a:xfrm flipH="1">
                <a:off x="1651028" y="4301067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5" name="Group 13"/>
            <p:cNvGrpSpPr/>
            <p:nvPr/>
          </p:nvGrpSpPr>
          <p:grpSpPr>
            <a:xfrm>
              <a:off x="4182567" y="4068323"/>
              <a:ext cx="582305" cy="110067"/>
              <a:chOff x="1651028" y="4191000"/>
              <a:chExt cx="582305" cy="110067"/>
            </a:xfrm>
          </p:grpSpPr>
          <p:cxnSp>
            <p:nvCxnSpPr>
              <p:cNvPr id="33" name="Straight Arrow Connector 14"/>
              <p:cNvCxnSpPr/>
              <p:nvPr/>
            </p:nvCxnSpPr>
            <p:spPr bwMode="auto">
              <a:xfrm>
                <a:off x="1693333" y="4191000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Straight Arrow Connector 15"/>
              <p:cNvCxnSpPr/>
              <p:nvPr/>
            </p:nvCxnSpPr>
            <p:spPr bwMode="auto">
              <a:xfrm flipH="1">
                <a:off x="1651028" y="4301067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6324608" y="4123356"/>
              <a:ext cx="540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678971" y="3793059"/>
              <a:ext cx="928459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Infection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9457" y="4224870"/>
              <a:ext cx="1040670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Clearance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4724" y="3742259"/>
              <a:ext cx="1229824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Progression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04718" y="4207938"/>
              <a:ext cx="1159292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Regression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5822" y="3716807"/>
              <a:ext cx="909223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Invasion</a:t>
              </a:r>
              <a:endParaRPr lang="en-US" sz="1400" b="1" dirty="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5919798" y="1617098"/>
              <a:ext cx="3059832" cy="1692000"/>
              <a:chOff x="-265372" y="2514602"/>
              <a:chExt cx="3210315" cy="1872000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-265372" y="2514602"/>
                <a:ext cx="3021975" cy="1872000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6"/>
              <p:cNvSpPr txBox="1">
                <a:spLocks noChangeArrowheads="1"/>
              </p:cNvSpPr>
              <p:nvPr/>
            </p:nvSpPr>
            <p:spPr bwMode="auto">
              <a:xfrm>
                <a:off x="-265372" y="2522846"/>
                <a:ext cx="3210315" cy="1175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u="sng" dirty="0" smtClean="0"/>
                  <a:t>Tertiary prevention</a:t>
                </a:r>
              </a:p>
              <a:p>
                <a:pPr algn="ctr"/>
                <a:endParaRPr lang="en-US" sz="1400" b="1" u="sng" dirty="0" smtClean="0"/>
              </a:p>
              <a:p>
                <a:r>
                  <a:rPr lang="en-US" sz="1400" b="1" dirty="0" smtClean="0"/>
                  <a:t>Screening for cancer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b="1" dirty="0" smtClean="0"/>
                  <a:t> early diagnosis and curative chemo/ radiotherapy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949591" y="6284059"/>
            <a:ext cx="4880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 smtClean="0"/>
              <a:t>HSIL = high-grade squamous intra-epithelial lesions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4314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Digital anorectal examination (DARE)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844824"/>
            <a:ext cx="7992888" cy="3951288"/>
          </a:xfrm>
        </p:spPr>
        <p:txBody>
          <a:bodyPr/>
          <a:lstStyle/>
          <a:p>
            <a:r>
              <a:rPr lang="en-AU" dirty="0" smtClean="0"/>
              <a:t>Recommended by</a:t>
            </a:r>
          </a:p>
          <a:p>
            <a:pPr lvl="1"/>
            <a:r>
              <a:rPr lang="en-AU" dirty="0" smtClean="0"/>
              <a:t>European AIDS clinical society</a:t>
            </a:r>
          </a:p>
          <a:p>
            <a:pPr lvl="1"/>
            <a:r>
              <a:rPr lang="en-AU" dirty="0" smtClean="0"/>
              <a:t>US DHHS guidelines on prevention/treatment of opportunistic infections in people with HIV</a:t>
            </a:r>
          </a:p>
          <a:p>
            <a:pPr lvl="1"/>
            <a:r>
              <a:rPr lang="en-AU" dirty="0" smtClean="0"/>
              <a:t>Australasian </a:t>
            </a:r>
            <a:r>
              <a:rPr lang="en-AU" dirty="0"/>
              <a:t>S</a:t>
            </a:r>
            <a:r>
              <a:rPr lang="en-AU" dirty="0" smtClean="0"/>
              <a:t>ociety for HIV medicine</a:t>
            </a:r>
          </a:p>
          <a:p>
            <a:pPr lvl="1"/>
            <a:endParaRPr lang="en-AU" dirty="0"/>
          </a:p>
          <a:p>
            <a:r>
              <a:rPr lang="en-AU" dirty="0" smtClean="0"/>
              <a:t>May substantially advance the stage at which cancer is diagnosed, and thus improve survival and decrease treatment-related morbidity </a:t>
            </a:r>
          </a:p>
          <a:p>
            <a:endParaRPr lang="en-AU" dirty="0"/>
          </a:p>
          <a:p>
            <a:r>
              <a:rPr lang="en-AU" dirty="0" smtClean="0"/>
              <a:t>Simple, easy to learn, but greatly under-practiced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472006" y="6290156"/>
            <a:ext cx="272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sz="1400" i="1" dirty="0" smtClean="0"/>
          </a:p>
          <a:p>
            <a:r>
              <a:rPr lang="en-AU" sz="1400" i="1" dirty="0" smtClean="0"/>
              <a:t>J Ong et al, BMC Cancer 2014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3486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Overview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502048"/>
            <a:ext cx="8202488" cy="3807272"/>
          </a:xfrm>
        </p:spPr>
        <p:txBody>
          <a:bodyPr/>
          <a:lstStyle/>
          <a:p>
            <a:r>
              <a:rPr lang="en-AU" dirty="0" smtClean="0"/>
              <a:t>Anal HPV and anal cancer epidemiology</a:t>
            </a:r>
          </a:p>
          <a:p>
            <a:endParaRPr lang="en-AU" dirty="0"/>
          </a:p>
          <a:p>
            <a:r>
              <a:rPr lang="en-AU" dirty="0" smtClean="0"/>
              <a:t>The natural history of anal high-risk HPV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Interrupting the progression of HR-HPV infection to cancer </a:t>
            </a:r>
          </a:p>
        </p:txBody>
      </p:sp>
    </p:spTree>
    <p:extLst>
      <p:ext uri="{BB962C8B-B14F-4D97-AF65-F5344CB8AC3E}">
        <p14:creationId xmlns:p14="http://schemas.microsoft.com/office/powerpoint/2010/main" val="2782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Proven interventions now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988840"/>
            <a:ext cx="7772400" cy="3951288"/>
          </a:xfrm>
        </p:spPr>
        <p:txBody>
          <a:bodyPr/>
          <a:lstStyle/>
          <a:p>
            <a:r>
              <a:rPr lang="en-AU" dirty="0" smtClean="0"/>
              <a:t>Vaccinate! </a:t>
            </a:r>
          </a:p>
          <a:p>
            <a:pPr lvl="1"/>
            <a:r>
              <a:rPr lang="en-AU" dirty="0" smtClean="0"/>
              <a:t>All boys and girls prior to onset of sexual activity</a:t>
            </a:r>
          </a:p>
          <a:p>
            <a:pPr lvl="1"/>
            <a:r>
              <a:rPr lang="en-AU" dirty="0" smtClean="0"/>
              <a:t>9vHPV vaccination offers some (reduced) benefit in adults  </a:t>
            </a:r>
          </a:p>
          <a:p>
            <a:pPr lvl="1"/>
            <a:endParaRPr lang="en-AU" dirty="0"/>
          </a:p>
          <a:p>
            <a:r>
              <a:rPr lang="en-AU" dirty="0" smtClean="0"/>
              <a:t>Annual DARE </a:t>
            </a:r>
            <a:r>
              <a:rPr lang="en-AU" dirty="0" smtClean="0"/>
              <a:t>(in </a:t>
            </a:r>
            <a:r>
              <a:rPr lang="en-AU" dirty="0" smtClean="0"/>
              <a:t>HIV positive people) to diagnose anal cancer early and reduce morbidity from cancer treatment</a:t>
            </a:r>
          </a:p>
          <a:p>
            <a:endParaRPr lang="en-AU" dirty="0"/>
          </a:p>
          <a:p>
            <a:r>
              <a:rPr lang="en-AU" dirty="0" smtClean="0"/>
              <a:t>Screening and treatment of HSIL </a:t>
            </a:r>
            <a:r>
              <a:rPr lang="en-AU" b="1" i="1" dirty="0" smtClean="0"/>
              <a:t>in clinical trial settings</a:t>
            </a:r>
            <a:r>
              <a:rPr lang="en-AU" dirty="0" smtClean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299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7860" t="11431" r="37811" b="8899"/>
          <a:stretch/>
        </p:blipFill>
        <p:spPr>
          <a:xfrm>
            <a:off x="0" y="-175497"/>
            <a:ext cx="4725852" cy="7033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52987" b="54000"/>
          <a:stretch/>
        </p:blipFill>
        <p:spPr bwMode="auto">
          <a:xfrm>
            <a:off x="6082322" y="5760720"/>
            <a:ext cx="305847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604448" cy="609600"/>
          </a:xfrm>
        </p:spPr>
        <p:txBody>
          <a:bodyPr/>
          <a:lstStyle/>
          <a:p>
            <a:r>
              <a:rPr lang="en-AU" b="1" dirty="0" smtClean="0"/>
              <a:t>Epidemiology/natural history of HPV– the basics 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568952" cy="3951288"/>
          </a:xfrm>
        </p:spPr>
        <p:txBody>
          <a:bodyPr/>
          <a:lstStyle/>
          <a:p>
            <a:r>
              <a:rPr lang="en-AU" dirty="0" smtClean="0"/>
              <a:t>HPV is the most common STI</a:t>
            </a:r>
          </a:p>
          <a:p>
            <a:pPr lvl="1"/>
            <a:r>
              <a:rPr lang="en-AU" dirty="0" smtClean="0"/>
              <a:t>The majority of sexually active people will become infected</a:t>
            </a:r>
          </a:p>
          <a:p>
            <a:endParaRPr lang="en-AU" dirty="0" smtClean="0"/>
          </a:p>
          <a:p>
            <a:r>
              <a:rPr lang="en-AU" dirty="0" smtClean="0"/>
              <a:t>Mostly, initially no symptoms </a:t>
            </a:r>
          </a:p>
          <a:p>
            <a:pPr lvl="1"/>
            <a:r>
              <a:rPr lang="en-AU" dirty="0" smtClean="0"/>
              <a:t>except </a:t>
            </a:r>
            <a:r>
              <a:rPr lang="en-AU" dirty="0" err="1" smtClean="0"/>
              <a:t>ano</a:t>
            </a:r>
            <a:r>
              <a:rPr lang="en-AU" dirty="0" smtClean="0"/>
              <a:t>-genital warts</a:t>
            </a:r>
            <a:r>
              <a:rPr lang="en-AU" dirty="0"/>
              <a:t> </a:t>
            </a:r>
            <a:r>
              <a:rPr lang="en-AU" dirty="0" smtClean="0"/>
              <a:t>caused by low-risk (LR) HPV which very rarely cause cancer</a:t>
            </a:r>
          </a:p>
          <a:p>
            <a:endParaRPr lang="en-AU" dirty="0" smtClean="0"/>
          </a:p>
          <a:p>
            <a:r>
              <a:rPr lang="en-AU" dirty="0" smtClean="0"/>
              <a:t>High-risk (HR) HPV infection may cause anogenital and oropharyngeal cancer </a:t>
            </a:r>
          </a:p>
          <a:p>
            <a:pPr lvl="1"/>
            <a:r>
              <a:rPr lang="en-AU" dirty="0" smtClean="0"/>
              <a:t>Most HR HPV infection clears within 2 years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inority develop high-grade squamous intra-epithelial lesions</a:t>
            </a:r>
          </a:p>
          <a:p>
            <a:pPr lvl="1"/>
            <a:r>
              <a:rPr lang="en-AU" dirty="0" smtClean="0"/>
              <a:t>HSIL then progresses to cancer at a rate of about 1/80 per year (cervix)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8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1091208"/>
            <a:ext cx="8820472" cy="609600"/>
          </a:xfrm>
        </p:spPr>
        <p:txBody>
          <a:bodyPr/>
          <a:lstStyle/>
          <a:p>
            <a:r>
              <a:rPr lang="en-AU" sz="2400" b="1" dirty="0" smtClean="0"/>
              <a:t>Anal cancer is highly concentrated in few populations</a:t>
            </a:r>
            <a:endParaRPr lang="en-AU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1350449"/>
              </p:ext>
            </p:extLst>
          </p:nvPr>
        </p:nvGraphicFramePr>
        <p:xfrm>
          <a:off x="755576" y="1988840"/>
          <a:ext cx="792088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232248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Relative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Annual Incidence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AU" b="0" baseline="0" dirty="0" smtClean="0">
                          <a:solidFill>
                            <a:schemeClr val="tx1"/>
                          </a:solidFill>
                        </a:rPr>
                        <a:t>per 100,000</a:t>
                      </a:r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 smtClean="0"/>
                        <a:t>General population</a:t>
                      </a:r>
                      <a:endParaRPr lang="en-AU" b="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1 (referent)</a:t>
                      </a:r>
                      <a:endParaRPr lang="en-AU" b="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1-2</a:t>
                      </a:r>
                      <a:endParaRPr lang="en-AU" b="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Women</a:t>
                      </a:r>
                      <a:r>
                        <a:rPr lang="en-AU" b="0" dirty="0" smtClean="0"/>
                        <a:t> with previous </a:t>
                      </a:r>
                      <a:r>
                        <a:rPr lang="en-AU" b="0" dirty="0" err="1" smtClean="0"/>
                        <a:t>anogenital</a:t>
                      </a:r>
                      <a:r>
                        <a:rPr lang="en-AU" b="0" dirty="0" smtClean="0"/>
                        <a:t> HPV disease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5-20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5-20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 smtClean="0"/>
                        <a:t>Organ transplant recipients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5-10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5-20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 smtClean="0"/>
                        <a:t>HIV negative Gay and Bisexual men (GBM) 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5-20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5-20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 smtClean="0"/>
                        <a:t>HIV positive people (ex GBM) 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10+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10-30</a:t>
                      </a:r>
                      <a:endParaRPr lang="en-AU" b="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 smtClean="0"/>
                        <a:t>HIV positive GBM</a:t>
                      </a:r>
                      <a:endParaRPr lang="en-AU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50</a:t>
                      </a:r>
                      <a:endParaRPr lang="en-AU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70-130</a:t>
                      </a:r>
                      <a:endParaRPr lang="en-AU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770440" cy="609600"/>
          </a:xfrm>
        </p:spPr>
        <p:txBody>
          <a:bodyPr/>
          <a:lstStyle/>
          <a:p>
            <a:r>
              <a:rPr lang="en-AU" b="1" dirty="0" smtClean="0"/>
              <a:t>Anal cancer incidence in GBM with HIV, Netherlands</a:t>
            </a:r>
            <a:endParaRPr lang="en-AU" b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483077" cy="452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27807" y="6474822"/>
            <a:ext cx="2409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O </a:t>
            </a:r>
            <a:r>
              <a:rPr lang="en-AU" sz="1400" i="1" dirty="0" err="1" smtClean="0"/>
              <a:t>Richel</a:t>
            </a:r>
            <a:r>
              <a:rPr lang="en-AU" sz="1400" i="1" dirty="0" smtClean="0"/>
              <a:t>  et al, J AIDS 2015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5817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05000"/>
            <a:ext cx="8496944" cy="990600"/>
          </a:xfrm>
        </p:spPr>
        <p:txBody>
          <a:bodyPr/>
          <a:lstStyle/>
          <a:p>
            <a:pPr algn="ctr"/>
            <a:r>
              <a:rPr lang="en-AU" b="1" dirty="0" smtClean="0"/>
              <a:t>HPV epidemiology and natural history shapes opportunities for  </a:t>
            </a:r>
            <a:br>
              <a:rPr lang="en-AU" b="1" dirty="0" smtClean="0"/>
            </a:br>
            <a:r>
              <a:rPr lang="en-AU" b="1" dirty="0" smtClean="0"/>
              <a:t>cancer prevention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5735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48" y="764704"/>
            <a:ext cx="8202488" cy="609600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The natural </a:t>
            </a:r>
            <a:r>
              <a:rPr lang="en-AU" b="1" dirty="0">
                <a:solidFill>
                  <a:schemeClr val="tx1"/>
                </a:solidFill>
              </a:rPr>
              <a:t>history of </a:t>
            </a:r>
            <a:r>
              <a:rPr lang="en-AU" b="1" dirty="0" smtClean="0">
                <a:solidFill>
                  <a:schemeClr val="tx1"/>
                </a:solidFill>
              </a:rPr>
              <a:t>HRHPV – </a:t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opportunities for intervention</a:t>
            </a:r>
            <a:r>
              <a:rPr lang="en-AU" b="1" dirty="0">
                <a:solidFill>
                  <a:schemeClr val="tx1"/>
                </a:solidFill>
              </a:rPr>
              <a:t/>
            </a:r>
            <a:br>
              <a:rPr lang="en-AU" b="1" dirty="0">
                <a:solidFill>
                  <a:schemeClr val="tx1"/>
                </a:solidFill>
              </a:rPr>
            </a:br>
            <a:endParaRPr lang="en-AU" b="1" dirty="0">
              <a:solidFill>
                <a:schemeClr val="tx1"/>
              </a:solidFill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858625" y="2924943"/>
            <a:ext cx="7971918" cy="1285691"/>
            <a:chOff x="694255" y="3520542"/>
            <a:chExt cx="7622770" cy="1168096"/>
          </a:xfrm>
        </p:grpSpPr>
        <p:sp>
          <p:nvSpPr>
            <p:cNvPr id="12" name="Rectangle 3"/>
            <p:cNvSpPr/>
            <p:nvPr/>
          </p:nvSpPr>
          <p:spPr bwMode="auto">
            <a:xfrm>
              <a:off x="694255" y="3907356"/>
              <a:ext cx="1008000" cy="531289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/>
                <a:t>Normal anus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65415" y="3907356"/>
              <a:ext cx="1440000" cy="30758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/>
                <a:t>Anal HRHPV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037697" y="3907356"/>
              <a:ext cx="1188000" cy="30758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/>
                <a:t>Anal HSIL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985025" y="3907355"/>
              <a:ext cx="1332000" cy="531289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/>
                <a:t>Anal Cancer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grpSp>
          <p:nvGrpSpPr>
            <p:cNvPr id="4" name="Group 12"/>
            <p:cNvGrpSpPr/>
            <p:nvPr/>
          </p:nvGrpSpPr>
          <p:grpSpPr>
            <a:xfrm>
              <a:off x="1828835" y="4068323"/>
              <a:ext cx="582305" cy="110067"/>
              <a:chOff x="1651028" y="4191000"/>
              <a:chExt cx="582305" cy="110067"/>
            </a:xfrm>
          </p:grpSpPr>
          <p:cxnSp>
            <p:nvCxnSpPr>
              <p:cNvPr id="35" name="Straight Arrow Connector 8"/>
              <p:cNvCxnSpPr/>
              <p:nvPr/>
            </p:nvCxnSpPr>
            <p:spPr bwMode="auto">
              <a:xfrm>
                <a:off x="1693333" y="4191000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6" name="Straight Arrow Connector 9"/>
              <p:cNvCxnSpPr/>
              <p:nvPr/>
            </p:nvCxnSpPr>
            <p:spPr bwMode="auto">
              <a:xfrm flipH="1">
                <a:off x="1651028" y="4301067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5" name="Group 13"/>
            <p:cNvGrpSpPr/>
            <p:nvPr/>
          </p:nvGrpSpPr>
          <p:grpSpPr>
            <a:xfrm>
              <a:off x="4182567" y="4068323"/>
              <a:ext cx="582305" cy="110067"/>
              <a:chOff x="1651028" y="4191000"/>
              <a:chExt cx="582305" cy="110067"/>
            </a:xfrm>
          </p:grpSpPr>
          <p:cxnSp>
            <p:nvCxnSpPr>
              <p:cNvPr id="33" name="Straight Arrow Connector 14"/>
              <p:cNvCxnSpPr/>
              <p:nvPr/>
            </p:nvCxnSpPr>
            <p:spPr bwMode="auto">
              <a:xfrm>
                <a:off x="1693333" y="4191000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Straight Arrow Connector 15"/>
              <p:cNvCxnSpPr/>
              <p:nvPr/>
            </p:nvCxnSpPr>
            <p:spPr bwMode="auto">
              <a:xfrm flipH="1">
                <a:off x="1651028" y="4301067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6324608" y="4123356"/>
              <a:ext cx="540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678971" y="3520542"/>
              <a:ext cx="1146468" cy="335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Infection</a:t>
              </a:r>
              <a:endParaRPr lang="en-US" sz="1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9457" y="4353087"/>
              <a:ext cx="1287532" cy="335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Clearance</a:t>
              </a:r>
              <a:endParaRPr lang="en-US" sz="18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75582" y="3520543"/>
              <a:ext cx="1531188" cy="335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Progression</a:t>
              </a:r>
              <a:endParaRPr lang="en-US" sz="1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04718" y="4305605"/>
              <a:ext cx="1441420" cy="335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Regression</a:t>
              </a:r>
              <a:endParaRPr lang="en-US" sz="1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5822" y="3568026"/>
              <a:ext cx="1120820" cy="335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Invasion</a:t>
              </a:r>
              <a:endParaRPr lang="en-US" sz="18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49591" y="6284059"/>
            <a:ext cx="4880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 smtClean="0"/>
              <a:t>HSIL = high-grade squamous intra-epithelial lesions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24825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48" y="1019200"/>
            <a:ext cx="8202488" cy="609600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Intervention 1: HPV vaccination</a:t>
            </a:r>
            <a:r>
              <a:rPr lang="en-AU" b="1" dirty="0">
                <a:solidFill>
                  <a:schemeClr val="tx1"/>
                </a:solidFill>
              </a:rPr>
              <a:t/>
            </a:r>
            <a:br>
              <a:rPr lang="en-AU" b="1" dirty="0">
                <a:solidFill>
                  <a:schemeClr val="tx1"/>
                </a:solidFill>
              </a:rPr>
            </a:br>
            <a:endParaRPr lang="en-AU" b="1" dirty="0">
              <a:solidFill>
                <a:schemeClr val="tx1"/>
              </a:solidFill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503039" y="2558067"/>
            <a:ext cx="7978356" cy="3178081"/>
            <a:chOff x="338669" y="1617097"/>
            <a:chExt cx="7978356" cy="2887399"/>
          </a:xfrm>
        </p:grpSpPr>
        <p:sp>
          <p:nvSpPr>
            <p:cNvPr id="11" name="Right Arrow 10"/>
            <p:cNvSpPr/>
            <p:nvPr/>
          </p:nvSpPr>
          <p:spPr bwMode="auto">
            <a:xfrm rot="5400000">
              <a:off x="406407" y="2734734"/>
              <a:ext cx="1727200" cy="601133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3"/>
            <p:cNvSpPr/>
            <p:nvPr/>
          </p:nvSpPr>
          <p:spPr bwMode="auto">
            <a:xfrm>
              <a:off x="694255" y="3907356"/>
              <a:ext cx="1008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Normal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65415" y="3907356"/>
              <a:ext cx="1440000" cy="33855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HRHPV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037697" y="3907356"/>
              <a:ext cx="1188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HSIL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985025" y="3907355"/>
              <a:ext cx="1332000" cy="3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/>
                <a:t>Anal Cancer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4" name="Group 12"/>
            <p:cNvGrpSpPr/>
            <p:nvPr/>
          </p:nvGrpSpPr>
          <p:grpSpPr>
            <a:xfrm>
              <a:off x="1828835" y="4068323"/>
              <a:ext cx="582305" cy="110067"/>
              <a:chOff x="1651028" y="4191000"/>
              <a:chExt cx="582305" cy="110067"/>
            </a:xfrm>
          </p:grpSpPr>
          <p:cxnSp>
            <p:nvCxnSpPr>
              <p:cNvPr id="35" name="Straight Arrow Connector 8"/>
              <p:cNvCxnSpPr/>
              <p:nvPr/>
            </p:nvCxnSpPr>
            <p:spPr bwMode="auto">
              <a:xfrm>
                <a:off x="1693333" y="4191000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6" name="Straight Arrow Connector 9"/>
              <p:cNvCxnSpPr/>
              <p:nvPr/>
            </p:nvCxnSpPr>
            <p:spPr bwMode="auto">
              <a:xfrm flipH="1">
                <a:off x="1651028" y="4301067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5" name="Group 13"/>
            <p:cNvGrpSpPr/>
            <p:nvPr/>
          </p:nvGrpSpPr>
          <p:grpSpPr>
            <a:xfrm>
              <a:off x="4182567" y="4068323"/>
              <a:ext cx="582305" cy="110067"/>
              <a:chOff x="1651028" y="4191000"/>
              <a:chExt cx="582305" cy="110067"/>
            </a:xfrm>
          </p:grpSpPr>
          <p:cxnSp>
            <p:nvCxnSpPr>
              <p:cNvPr id="33" name="Straight Arrow Connector 14"/>
              <p:cNvCxnSpPr/>
              <p:nvPr/>
            </p:nvCxnSpPr>
            <p:spPr bwMode="auto">
              <a:xfrm>
                <a:off x="1693333" y="4191000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Straight Arrow Connector 15"/>
              <p:cNvCxnSpPr/>
              <p:nvPr/>
            </p:nvCxnSpPr>
            <p:spPr bwMode="auto">
              <a:xfrm flipH="1">
                <a:off x="1651028" y="4301067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6324608" y="4123356"/>
              <a:ext cx="540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678971" y="3793059"/>
              <a:ext cx="928459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Infection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9457" y="4224870"/>
              <a:ext cx="1040670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Clearance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4724" y="3742259"/>
              <a:ext cx="1229824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Progression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04718" y="4207938"/>
              <a:ext cx="1159292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Regression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5822" y="3716807"/>
              <a:ext cx="909223" cy="27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Invasion</a:t>
              </a:r>
              <a:endParaRPr lang="en-US" sz="1400" b="1" dirty="0"/>
            </a:p>
          </p:txBody>
        </p:sp>
        <p:grpSp>
          <p:nvGrpSpPr>
            <p:cNvPr id="6" name="Group 38"/>
            <p:cNvGrpSpPr/>
            <p:nvPr/>
          </p:nvGrpSpPr>
          <p:grpSpPr>
            <a:xfrm>
              <a:off x="338669" y="1617097"/>
              <a:ext cx="2226745" cy="1508521"/>
              <a:chOff x="338669" y="2489199"/>
              <a:chExt cx="2226745" cy="1508521"/>
            </a:xfrm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338670" y="2489199"/>
                <a:ext cx="2088232" cy="1440000"/>
              </a:xfrm>
              <a:prstGeom prst="roundRect">
                <a:avLst>
                  <a:gd name="adj" fmla="val 29099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TextBox 6"/>
              <p:cNvSpPr txBox="1">
                <a:spLocks noChangeArrowheads="1"/>
              </p:cNvSpPr>
              <p:nvPr/>
            </p:nvSpPr>
            <p:spPr bwMode="auto">
              <a:xfrm>
                <a:off x="338669" y="2543666"/>
                <a:ext cx="2226745" cy="145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u="sng" dirty="0" smtClean="0"/>
                  <a:t>Primary prevention</a:t>
                </a:r>
              </a:p>
              <a:p>
                <a:pPr algn="ctr"/>
                <a:endParaRPr lang="en-US" sz="1400" b="1" u="sng" dirty="0" smtClean="0"/>
              </a:p>
              <a:p>
                <a:r>
                  <a:rPr lang="en-US" sz="1400" b="1" dirty="0" smtClean="0"/>
                  <a:t>HPV vaccination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400" b="1" dirty="0" smtClean="0"/>
                  <a:t> Adolescents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400" b="1" dirty="0" smtClean="0"/>
                  <a:t> Catch-up in adults (less effective)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949591" y="6284059"/>
            <a:ext cx="4880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 smtClean="0"/>
              <a:t>HSIL = high-grade squamous intra-epithelial lesions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23796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6764</TotalTime>
  <Words>1544</Words>
  <Application>Microsoft Office PowerPoint</Application>
  <PresentationFormat>On-screen Show (4:3)</PresentationFormat>
  <Paragraphs>370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Blank Presentation</vt:lpstr>
      <vt:lpstr>1_Office Theme</vt:lpstr>
      <vt:lpstr>Office Theme</vt:lpstr>
      <vt:lpstr>STI 2018 Prevention of human papillomavirus-related anal cancer</vt:lpstr>
      <vt:lpstr>Disclosure</vt:lpstr>
      <vt:lpstr>Overview</vt:lpstr>
      <vt:lpstr>Epidemiology/natural history of HPV– the basics </vt:lpstr>
      <vt:lpstr>Anal cancer is highly concentrated in few populations</vt:lpstr>
      <vt:lpstr>Anal cancer incidence in GBM with HIV, Netherlands</vt:lpstr>
      <vt:lpstr>HPV epidemiology and natural history shapes opportunities for   cancer prevention</vt:lpstr>
      <vt:lpstr>The natural history of HRHPV –  opportunities for intervention </vt:lpstr>
      <vt:lpstr>Intervention 1: HPV vaccination </vt:lpstr>
      <vt:lpstr>HPV vaccination </vt:lpstr>
      <vt:lpstr>HPV vaccination will prevent anal cancer in the future </vt:lpstr>
      <vt:lpstr>HPV vaccination in adult HIV positive GBM</vt:lpstr>
      <vt:lpstr>Vaccinating females leads to substantial herd protection from HPV in heterosexual men </vt:lpstr>
      <vt:lpstr>……but not in homosexual men. We need to vaccinate boys </vt:lpstr>
      <vt:lpstr>Interventions 2: screening and treatment for anal HSIL </vt:lpstr>
      <vt:lpstr>Cervical screening works: declining cancer incidence</vt:lpstr>
      <vt:lpstr>Can we adapt Pap screening for anal cancer prevention?</vt:lpstr>
      <vt:lpstr>The cervical analogy: screening and diagnosis  </vt:lpstr>
      <vt:lpstr>The cervical analogy: screening and diagnosis </vt:lpstr>
      <vt:lpstr>The cervical analogy: HPV screening? </vt:lpstr>
      <vt:lpstr>The cervical analogy: HPV epidemiology</vt:lpstr>
      <vt:lpstr>The cervical analogy: HSIL epidemiology</vt:lpstr>
      <vt:lpstr>The cervical analogy: HSIL epidemiology </vt:lpstr>
      <vt:lpstr>The cervical analogy: HSIL treatment</vt:lpstr>
      <vt:lpstr>The cervical analogy: anal HSIL Treatment</vt:lpstr>
      <vt:lpstr>PowerPoint Presentation</vt:lpstr>
      <vt:lpstr>Does treating HSIL prevent anal cancer? </vt:lpstr>
      <vt:lpstr>Interventions 3: detect and treat anal cancer early </vt:lpstr>
      <vt:lpstr>Digital anorectal examination (DARE)</vt:lpstr>
      <vt:lpstr>Proven interventions now</vt:lpstr>
      <vt:lpstr>PowerPoint Presentation</vt:lpstr>
    </vt:vector>
  </TitlesOfParts>
  <Company>D5C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 Charernsook</dc:creator>
  <cp:lastModifiedBy>Andrew Grulich</cp:lastModifiedBy>
  <cp:revision>386</cp:revision>
  <dcterms:created xsi:type="dcterms:W3CDTF">2011-05-19T07:03:36Z</dcterms:created>
  <dcterms:modified xsi:type="dcterms:W3CDTF">2018-07-21T05:09:57Z</dcterms:modified>
</cp:coreProperties>
</file>